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75" r:id="rId2"/>
    <p:sldId id="276" r:id="rId3"/>
    <p:sldId id="256" r:id="rId4"/>
    <p:sldId id="257" r:id="rId5"/>
    <p:sldId id="258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67" r:id="rId14"/>
    <p:sldId id="271" r:id="rId15"/>
    <p:sldId id="266" r:id="rId16"/>
    <p:sldId id="268" r:id="rId17"/>
    <p:sldId id="269" r:id="rId18"/>
    <p:sldId id="270" r:id="rId19"/>
    <p:sldId id="272" r:id="rId20"/>
    <p:sldId id="273" r:id="rId21"/>
    <p:sldId id="274" r:id="rId22"/>
    <p:sldId id="277" r:id="rId23"/>
    <p:sldId id="278" r:id="rId24"/>
    <p:sldId id="281" r:id="rId25"/>
    <p:sldId id="279" r:id="rId26"/>
    <p:sldId id="282" r:id="rId27"/>
    <p:sldId id="283" r:id="rId28"/>
    <p:sldId id="284" r:id="rId29"/>
    <p:sldId id="287" r:id="rId30"/>
    <p:sldId id="288" r:id="rId31"/>
    <p:sldId id="289" r:id="rId32"/>
    <p:sldId id="290" r:id="rId33"/>
    <p:sldId id="291" r:id="rId34"/>
    <p:sldId id="285" r:id="rId35"/>
    <p:sldId id="286" r:id="rId36"/>
    <p:sldId id="280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9" r:id="rId63"/>
    <p:sldId id="320" r:id="rId64"/>
    <p:sldId id="321" r:id="rId65"/>
    <p:sldId id="322" r:id="rId66"/>
    <p:sldId id="323" r:id="rId67"/>
    <p:sldId id="324" r:id="rId68"/>
    <p:sldId id="317" r:id="rId69"/>
    <p:sldId id="318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13669-CC9E-4F17-9B60-124173C8332F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05DD7-6EF4-4F76-AD18-7F004C7BA0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1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94C5E-4474-4D46-906B-F0FF39C5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1C2B7-1270-4371-BDC4-425EF410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30FD7-C696-4E2C-82EE-768424A7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90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EC473-DA00-4665-8E3C-22ADD64A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836281-55CB-4EC3-B78E-20BD9727D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0BE48-E3BE-49B5-9812-65311C75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A77E2-5143-48F3-9E39-F046F949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18FA6D-6F72-4F21-951E-7F5084AF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017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59C84-A486-4D08-81EB-3805FB325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9CA0CF-9939-48C1-8F4E-5486F6E47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B932F-CA11-4FB8-8549-2B4C7617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E67703-266A-4BDD-A1D3-66918CAE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D0FCA-DEBB-49D9-B68C-2042B2BB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8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43C47-F4AA-42C1-B9E3-2B924104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17501-A992-4204-8B3D-72EA8D176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EC43FB-BAB6-40AB-9CDF-1BB7756FE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59F6CF-3FE9-472B-BB34-0EC2366E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DFFF4-85B3-4AE9-9968-BF3DE4BF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81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0F73B-2E29-4B24-B6DB-96E1F9D0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B71473-F5F3-4665-AECE-9B0AD864C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48940-FBBD-4688-9026-4DCCFE6C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E5D88-9873-4CCF-B651-4CAB9C54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52B4C-89C2-45BD-AC2F-8507C711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49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A4514-B942-41E0-B315-BDBAC7A9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C35F7-BF1D-4624-8D9A-DCB051F68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4BD87-EFAF-485E-A0DE-382262E1B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E86C37-03F9-4896-BA50-67007F9E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8E7B63-DE9D-4632-8FBF-5AAC68E0F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AC799C-1BA0-49F3-A8B2-82951F84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6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D75CE-C154-439A-9603-EACE341E9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C02A6-F9F3-4FD8-9262-4CE8F26DE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81823-0775-4A3D-B68E-457E3A20E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963A10-89CC-476D-94CE-FB87B134A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27E9A7-1B58-4212-AF51-ED9B6B228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2981B0-67A7-4445-914D-0788BFBF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EEF1D0-E1E8-4378-9567-B2891CDD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CD9B4C-4E4A-41D2-B17D-F5E982AB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2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F2DEC-1032-4FCF-9DC2-746CDADE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B1DE79-FC71-4481-A8C7-D34E24B4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755DBD-B9C6-4A4B-A279-DCC4F7A9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65CC1D-CFD3-40C6-A480-74D810F1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9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56E82-8668-4074-8885-BEFCFCF6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15947A-8887-459A-A115-CAAD016E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61635F-352E-48A9-AB4F-2535874F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88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8AF6E-5657-4C4E-9553-D6006339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2A9908-5AD5-4A9D-AEFA-4E839AC57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823457-256C-47A6-AF04-2A6D7B1B8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F80EE0-69CC-46F3-835C-662BFB12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A2754E-4FFE-404B-93FC-37BE233D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D331C-6E6E-4EBB-9A44-6281027E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82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592CB-B04C-406F-82B1-19E6550F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36205A-317B-454D-8BCC-B691C5E2E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7EEB3C-19A1-4C7C-9BA7-3333A6B4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32CB1-13E1-4208-AB0A-BAD42579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00DC00-1681-4AF6-9E6E-3DED213FC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3849D-333D-414F-A9A8-102ABD0A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0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09903A-D25A-48E4-97A4-317EE3B1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7CDCBE-C873-410C-A411-7A3C3677C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C7614-2523-4298-AF41-67ADCDCDB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56103-1B83-42A5-9EA2-3EB6DB1C889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15690E-682B-4FAC-B09E-908EB0CA4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8306CE-5EF0-4D10-923A-DD2E0EB41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224DF-B7A2-4DAD-9947-65C00EAC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9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F8A255-6E88-4BA7-8A2C-4D4EDDC99F6F}"/>
              </a:ext>
            </a:extLst>
          </p:cNvPr>
          <p:cNvSpPr txBox="1"/>
          <p:nvPr/>
        </p:nvSpPr>
        <p:spPr>
          <a:xfrm>
            <a:off x="2567794" y="1895912"/>
            <a:ext cx="65586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/>
              <a:t>Engineering Supporter</a:t>
            </a:r>
            <a:endParaRPr lang="ko-KR" altLang="en-US" sz="4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A42A2-BE0F-4DD1-BB86-E11E258F58FA}"/>
              </a:ext>
            </a:extLst>
          </p:cNvPr>
          <p:cNvSpPr txBox="1"/>
          <p:nvPr/>
        </p:nvSpPr>
        <p:spPr>
          <a:xfrm>
            <a:off x="4112766" y="3672281"/>
            <a:ext cx="34687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스토리 보드</a:t>
            </a:r>
          </a:p>
        </p:txBody>
      </p:sp>
    </p:spTree>
    <p:extLst>
      <p:ext uri="{BB962C8B-B14F-4D97-AF65-F5344CB8AC3E}">
        <p14:creationId xmlns:p14="http://schemas.microsoft.com/office/powerpoint/2010/main" val="2434160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42766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My Page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화면으로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로그아웃이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8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21B39F8-8312-4958-83DA-EB108B9B0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19" y="1333545"/>
            <a:ext cx="6295938" cy="468260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E5092B9-915A-4F63-BEF4-7DD8F3519BE2}"/>
              </a:ext>
            </a:extLst>
          </p:cNvPr>
          <p:cNvGrpSpPr/>
          <p:nvPr/>
        </p:nvGrpSpPr>
        <p:grpSpPr>
          <a:xfrm>
            <a:off x="5704158" y="2005365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3A8666B-295B-4F71-AD32-C59C264387F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459D30-E3F5-4E9D-9DE7-063C897DB2D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FE7EAF-CBD1-4B32-970A-9DD5B179AECF}"/>
              </a:ext>
            </a:extLst>
          </p:cNvPr>
          <p:cNvGrpSpPr/>
          <p:nvPr/>
        </p:nvGrpSpPr>
        <p:grpSpPr>
          <a:xfrm>
            <a:off x="6687069" y="2005538"/>
            <a:ext cx="274656" cy="268632"/>
            <a:chOff x="9309369" y="-347"/>
            <a:chExt cx="274656" cy="2686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25C9B83-B02B-4C81-9BE1-2A664CDAD068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790F17-6613-447F-91D4-F8AFE9F3F03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225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78914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중복확인을 눌러서 아이디 중복을 확인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중복이 되지 않을 경우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input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옆에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이라는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text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올라오고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아닐 경우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중복됨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이라는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올라온다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Join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을 누르면 가입완료 확인 다이얼로그 창으로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변경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다음 페이지 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아이디 중복확인을 누르지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않거나 비밀번호와 비밀번호 확인이 일치하지 않거나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비빌번호가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숫자와 영문자로 조합하지 않을 경우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경고창으로 이동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(13Page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9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9C55520-3DBD-4D9D-93F1-213CD4BC3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4" y="1329087"/>
            <a:ext cx="6301050" cy="467497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95B324A-1795-45E1-A464-C1E772DBDB71}"/>
              </a:ext>
            </a:extLst>
          </p:cNvPr>
          <p:cNvGrpSpPr/>
          <p:nvPr/>
        </p:nvGrpSpPr>
        <p:grpSpPr>
          <a:xfrm>
            <a:off x="5293097" y="2408036"/>
            <a:ext cx="274656" cy="268632"/>
            <a:chOff x="9309369" y="-347"/>
            <a:chExt cx="274656" cy="2686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CE35E76-FD80-482E-8965-E8B372BE169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AFFBB-9FE2-4CB9-BC3B-139BA4A4FE8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55390CD-1E9C-4E86-A7C5-40A5A353D3CD}"/>
              </a:ext>
            </a:extLst>
          </p:cNvPr>
          <p:cNvGrpSpPr/>
          <p:nvPr/>
        </p:nvGrpSpPr>
        <p:grpSpPr>
          <a:xfrm>
            <a:off x="5302241" y="2820495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454D509-669C-462F-882C-BCDCE7A4D48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AEC986-9844-40D9-AAC7-C1C79358757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79176C-615E-4D36-8DB5-55EBF55C0D1C}"/>
              </a:ext>
            </a:extLst>
          </p:cNvPr>
          <p:cNvGrpSpPr/>
          <p:nvPr/>
        </p:nvGrpSpPr>
        <p:grpSpPr>
          <a:xfrm>
            <a:off x="5311385" y="3152563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C9D38E3-0729-455A-A60B-80C0C537259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AA43E1-699C-41B0-86F4-1642FDDEA91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28A856-F093-4236-86A1-66DF92E138AC}"/>
              </a:ext>
            </a:extLst>
          </p:cNvPr>
          <p:cNvGrpSpPr/>
          <p:nvPr/>
        </p:nvGrpSpPr>
        <p:grpSpPr>
          <a:xfrm>
            <a:off x="5045873" y="3912701"/>
            <a:ext cx="274656" cy="268632"/>
            <a:chOff x="9309369" y="-347"/>
            <a:chExt cx="274656" cy="26863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8D72341-2F9F-497D-95CF-68C7FCECEAF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326A8F-C429-4441-B41B-936578D86AC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1C004C-5EEA-4463-AE78-9122ACF926F1}"/>
              </a:ext>
            </a:extLst>
          </p:cNvPr>
          <p:cNvGrpSpPr/>
          <p:nvPr/>
        </p:nvGrpSpPr>
        <p:grpSpPr>
          <a:xfrm>
            <a:off x="5455194" y="3618626"/>
            <a:ext cx="274656" cy="268632"/>
            <a:chOff x="9309369" y="-347"/>
            <a:chExt cx="274656" cy="26863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61D44E5-58C7-46DD-8A18-8164BF986E6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B77E15-6F62-4572-A074-5D40F744D90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834E721-4C6C-4433-BBEA-4B3F7854DC1C}"/>
              </a:ext>
            </a:extLst>
          </p:cNvPr>
          <p:cNvGrpSpPr/>
          <p:nvPr/>
        </p:nvGrpSpPr>
        <p:grpSpPr>
          <a:xfrm>
            <a:off x="4277876" y="5005793"/>
            <a:ext cx="274656" cy="268632"/>
            <a:chOff x="9309369" y="-347"/>
            <a:chExt cx="274656" cy="26863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FE580AA-E5F1-43F2-A1CA-444667B12D72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5FE2D9-4721-4D46-B8C6-889471E08B3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7D32F-7960-486B-8A54-4758A1551435}"/>
              </a:ext>
            </a:extLst>
          </p:cNvPr>
          <p:cNvGrpSpPr/>
          <p:nvPr/>
        </p:nvGrpSpPr>
        <p:grpSpPr>
          <a:xfrm>
            <a:off x="5243645" y="4297741"/>
            <a:ext cx="274656" cy="268632"/>
            <a:chOff x="9309369" y="-347"/>
            <a:chExt cx="274656" cy="26863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8C48CA3-5FC9-4415-BA96-17F9C638F88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57E2C78-9A31-4D4C-ABE6-B58C61A88DD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833916-C00D-4CDA-9BD0-4486CF574556}"/>
              </a:ext>
            </a:extLst>
          </p:cNvPr>
          <p:cNvGrpSpPr/>
          <p:nvPr/>
        </p:nvGrpSpPr>
        <p:grpSpPr>
          <a:xfrm>
            <a:off x="5252789" y="4703208"/>
            <a:ext cx="274656" cy="268632"/>
            <a:chOff x="9309369" y="-347"/>
            <a:chExt cx="274656" cy="26863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9593239-3644-4C69-B64B-99BDB67AF289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F8C420-2839-4F75-94C8-157CD201F06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AE1A39-DA2E-4F5C-8E1F-E3CD020F8698}"/>
              </a:ext>
            </a:extLst>
          </p:cNvPr>
          <p:cNvGrpSpPr/>
          <p:nvPr/>
        </p:nvGrpSpPr>
        <p:grpSpPr>
          <a:xfrm>
            <a:off x="2156859" y="4205323"/>
            <a:ext cx="274656" cy="268632"/>
            <a:chOff x="9309369" y="-347"/>
            <a:chExt cx="274656" cy="26863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C059701-D3F2-4721-ADB6-FC52076F091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787412-89D1-4110-A9B3-65EA0524493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30AC50-FBDC-4EA7-9219-8808CB753BAB}"/>
              </a:ext>
            </a:extLst>
          </p:cNvPr>
          <p:cNvGrpSpPr/>
          <p:nvPr/>
        </p:nvGrpSpPr>
        <p:grpSpPr>
          <a:xfrm>
            <a:off x="2166003" y="4640830"/>
            <a:ext cx="274656" cy="268632"/>
            <a:chOff x="9309369" y="-347"/>
            <a:chExt cx="274656" cy="26863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6704F2B-6C27-4764-A98D-AC0FD8D35A1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22A21B-A488-46DF-9845-B93E3C3CD2F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44DC61-3BA4-4B69-A161-DB6DBC4F129D}"/>
              </a:ext>
            </a:extLst>
          </p:cNvPr>
          <p:cNvGrpSpPr/>
          <p:nvPr/>
        </p:nvGrpSpPr>
        <p:grpSpPr>
          <a:xfrm>
            <a:off x="3621571" y="3776296"/>
            <a:ext cx="274656" cy="268632"/>
            <a:chOff x="9309369" y="-347"/>
            <a:chExt cx="274656" cy="26863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5B830CB-F097-49D0-9942-F5AEF48741C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934209-4E83-45FA-87CF-651ADE31AD1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734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064266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 가입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확인 버튼을 누르면 다이얼로그가 종료 되고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메인화면으로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복귀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10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98653C9-4432-4757-B379-959B2448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69" y="1446621"/>
            <a:ext cx="5955142" cy="440597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95B324A-1795-45E1-A464-C1E772DBDB71}"/>
              </a:ext>
            </a:extLst>
          </p:cNvPr>
          <p:cNvGrpSpPr/>
          <p:nvPr/>
        </p:nvGrpSpPr>
        <p:grpSpPr>
          <a:xfrm>
            <a:off x="3763853" y="3985167"/>
            <a:ext cx="274656" cy="268632"/>
            <a:chOff x="9309369" y="-347"/>
            <a:chExt cx="274656" cy="2686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CE35E76-FD80-482E-8965-E8B372BE169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AFFBB-9FE2-4CB9-BC3B-139BA4A4FE8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5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69264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주소를 입력을 입력하고 이메일 발송 버튼을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누르면 확인 다이얼로그로 변경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다음페이지 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주소가 서버내 데이터베이스에 없을 경우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경고 다이얼로그로 이동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(13 page)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None/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11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F5B8F55-9B3B-43BF-8925-CE93C780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86" y="1250440"/>
            <a:ext cx="6448425" cy="481012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95B324A-1795-45E1-A464-C1E772DBDB71}"/>
              </a:ext>
            </a:extLst>
          </p:cNvPr>
          <p:cNvGrpSpPr/>
          <p:nvPr/>
        </p:nvGrpSpPr>
        <p:grpSpPr>
          <a:xfrm>
            <a:off x="3581743" y="3842555"/>
            <a:ext cx="274656" cy="268632"/>
            <a:chOff x="9309369" y="-347"/>
            <a:chExt cx="274656" cy="2686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CE35E76-FD80-482E-8965-E8B372BE169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AFFBB-9FE2-4CB9-BC3B-139BA4A4FE8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E7C8393-2B5E-4769-A877-05E7C65FC627}"/>
              </a:ext>
            </a:extLst>
          </p:cNvPr>
          <p:cNvGrpSpPr/>
          <p:nvPr/>
        </p:nvGrpSpPr>
        <p:grpSpPr>
          <a:xfrm>
            <a:off x="3709927" y="2881129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989E87-7775-4E33-A3E1-7374DB411C1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B047E0-8E02-491E-83AE-9E446554F5D1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104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461068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메일 발송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확인 버튼을 누르면 다이얼 로그가 닫히고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메인메뉴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복귀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12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A069C49-0D6C-4EDF-858F-754EAB2C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7" y="1224137"/>
            <a:ext cx="6467475" cy="482917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95B324A-1795-45E1-A464-C1E772DBDB71}"/>
              </a:ext>
            </a:extLst>
          </p:cNvPr>
          <p:cNvGrpSpPr/>
          <p:nvPr/>
        </p:nvGrpSpPr>
        <p:grpSpPr>
          <a:xfrm>
            <a:off x="3682411" y="3825777"/>
            <a:ext cx="274656" cy="268632"/>
            <a:chOff x="9309369" y="-347"/>
            <a:chExt cx="274656" cy="2686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CE35E76-FD80-482E-8965-E8B372BE169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AFFBB-9FE2-4CB9-BC3B-139BA4A4FE8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42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03660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경고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오류의 내용을 알려줌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예를 들면 로그인 다이얼로그 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아이디와 비밀번호가 불일치할 경우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아이디가 없거나 비밀번호가 다릅니다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라는 텍스트가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올라옴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다이얼로그 닫기 이전 다이얼로그로 돌아간다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13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B676CEC-329B-4229-98E4-7E4560053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40" y="1449793"/>
            <a:ext cx="5980214" cy="442978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AFB970F-0E44-4835-93F2-788CA6482369}"/>
              </a:ext>
            </a:extLst>
          </p:cNvPr>
          <p:cNvGrpSpPr/>
          <p:nvPr/>
        </p:nvGrpSpPr>
        <p:grpSpPr>
          <a:xfrm>
            <a:off x="3137126" y="3429000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3DDC952-9584-4075-A53B-290B37189958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1663E9-96BB-47C7-B932-9306478F06B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4235A32-6D17-4262-9A22-31DAFAF64B3A}"/>
              </a:ext>
            </a:extLst>
          </p:cNvPr>
          <p:cNvGrpSpPr/>
          <p:nvPr/>
        </p:nvGrpSpPr>
        <p:grpSpPr>
          <a:xfrm>
            <a:off x="3759310" y="4160241"/>
            <a:ext cx="274656" cy="268632"/>
            <a:chOff x="9309369" y="-347"/>
            <a:chExt cx="274656" cy="2686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0236DE1-F1A8-44E7-B85D-EB79A56BA74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AC8CCB-BC83-4D5D-97A2-9637CB36061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85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72493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Unit Converter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환산될 대상의 숫자 입력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환산될 대상의 단위를 다음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선택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환산하고 싶은 단위를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선택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환산된 숫자로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 Add Chart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누르면 파란 직사각형 범위 안에 있는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차트가 그대로 아래에 복사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제일 아래에 있는 차트가 삭제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14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3E98D7B-BEBF-4F22-8A65-D50CD7863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9" y="1262805"/>
            <a:ext cx="6400232" cy="475812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761532-4079-4D2F-8A11-F76231C29A8D}"/>
              </a:ext>
            </a:extLst>
          </p:cNvPr>
          <p:cNvGrpSpPr/>
          <p:nvPr/>
        </p:nvGrpSpPr>
        <p:grpSpPr>
          <a:xfrm>
            <a:off x="4304594" y="2801132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6340214-3A8A-4882-98DE-18363AF33BE2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865AB5-6304-4442-A326-699AA9A75C9C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6F6CEC6-4A87-40E8-A2A9-FC36B6B3355E}"/>
              </a:ext>
            </a:extLst>
          </p:cNvPr>
          <p:cNvGrpSpPr/>
          <p:nvPr/>
        </p:nvGrpSpPr>
        <p:grpSpPr>
          <a:xfrm>
            <a:off x="5577186" y="2794110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C96B49B-109A-493C-8D53-85B040F59A68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C8C147-F869-4131-A0C1-63E42AB81A9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6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9F762C-7358-41AA-A868-8B6D8C79619C}"/>
              </a:ext>
            </a:extLst>
          </p:cNvPr>
          <p:cNvGrpSpPr/>
          <p:nvPr/>
        </p:nvGrpSpPr>
        <p:grpSpPr>
          <a:xfrm>
            <a:off x="2049354" y="3641865"/>
            <a:ext cx="274656" cy="268632"/>
            <a:chOff x="9309369" y="-347"/>
            <a:chExt cx="274656" cy="26863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AFB0761-E19C-46BB-9F37-16988DEB806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4A6D-2E6A-45F6-9185-3353BAEFD1E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242EF1D-A67E-431C-87CD-1B30E769177B}"/>
              </a:ext>
            </a:extLst>
          </p:cNvPr>
          <p:cNvGrpSpPr/>
          <p:nvPr/>
        </p:nvGrpSpPr>
        <p:grpSpPr>
          <a:xfrm>
            <a:off x="1438733" y="4029157"/>
            <a:ext cx="274656" cy="268632"/>
            <a:chOff x="9309369" y="-347"/>
            <a:chExt cx="274656" cy="26863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876E9AD-682B-4E67-B83E-82B526604151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E26FF7-E393-4E74-BF46-71E5DDFE9D6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5111C08-CC0A-4BDE-83DC-BDC6BEF9508A}"/>
              </a:ext>
            </a:extLst>
          </p:cNvPr>
          <p:cNvGrpSpPr/>
          <p:nvPr/>
        </p:nvGrpSpPr>
        <p:grpSpPr>
          <a:xfrm>
            <a:off x="4135112" y="4005683"/>
            <a:ext cx="274656" cy="268632"/>
            <a:chOff x="9309369" y="-347"/>
            <a:chExt cx="274656" cy="26863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0A1E4B4-83B6-41BD-8DF1-7B138C36E59C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98372E-3545-4B74-8410-9F6A059468B6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AF55BF5-80CB-424D-973F-059CDE136339}"/>
              </a:ext>
            </a:extLst>
          </p:cNvPr>
          <p:cNvGrpSpPr/>
          <p:nvPr/>
        </p:nvGrpSpPr>
        <p:grpSpPr>
          <a:xfrm>
            <a:off x="4724222" y="3658643"/>
            <a:ext cx="274656" cy="268632"/>
            <a:chOff x="9309369" y="-347"/>
            <a:chExt cx="274656" cy="2686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7D8C23C-2892-4647-B859-BAF8E5D39D9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1361C5-7D0C-4751-88E6-FEB7E978C1E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220C18-6519-4BDB-BF1B-05A1D3A37E0B}"/>
              </a:ext>
            </a:extLst>
          </p:cNvPr>
          <p:cNvSpPr/>
          <p:nvPr/>
        </p:nvSpPr>
        <p:spPr>
          <a:xfrm>
            <a:off x="1350627" y="3246539"/>
            <a:ext cx="5478011" cy="164424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13CB64-9B07-49BE-B4F9-10C88AF2456C}"/>
              </a:ext>
            </a:extLst>
          </p:cNvPr>
          <p:cNvGrpSpPr/>
          <p:nvPr/>
        </p:nvGrpSpPr>
        <p:grpSpPr>
          <a:xfrm>
            <a:off x="1173221" y="3069764"/>
            <a:ext cx="274656" cy="268632"/>
            <a:chOff x="9309369" y="-347"/>
            <a:chExt cx="274656" cy="26863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82FAF2D-6595-49DA-AC9F-298E2F6320F9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C715B3-B923-43B1-A0FB-8F011E28C85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46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99767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Unit Converter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클릭하면 아래에 바꿀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물리량들이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다음 화면과 같이 나온다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물리량을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바꾸면 리스트에 있는 단위들도 변경된다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15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79D703C-A426-40C7-94D3-422DE035F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0" y="1308377"/>
            <a:ext cx="6354660" cy="472627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95B324A-1795-45E1-A464-C1E772DBDB71}"/>
              </a:ext>
            </a:extLst>
          </p:cNvPr>
          <p:cNvGrpSpPr/>
          <p:nvPr/>
        </p:nvGrpSpPr>
        <p:grpSpPr>
          <a:xfrm>
            <a:off x="1442550" y="3294684"/>
            <a:ext cx="274656" cy="268632"/>
            <a:chOff x="9309369" y="-347"/>
            <a:chExt cx="274656" cy="2686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CE35E76-FD80-482E-8965-E8B372BE169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AFFBB-9FE2-4CB9-BC3B-139BA4A4FE8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939B8A-229E-419F-91A7-A26007DE2E3B}"/>
              </a:ext>
            </a:extLst>
          </p:cNvPr>
          <p:cNvGrpSpPr/>
          <p:nvPr/>
        </p:nvGrpSpPr>
        <p:grpSpPr>
          <a:xfrm>
            <a:off x="3306304" y="4034314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EF786B-FAC7-4991-9B12-CF807D77938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26ABFD-A5EC-40EC-8319-D5A5C7F840B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CE4A754-1712-4A8D-9E72-606D916911A4}"/>
              </a:ext>
            </a:extLst>
          </p:cNvPr>
          <p:cNvGrpSpPr/>
          <p:nvPr/>
        </p:nvGrpSpPr>
        <p:grpSpPr>
          <a:xfrm>
            <a:off x="5821344" y="4016198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A3F9D54-05E2-47E8-B041-6EC21AAB60B8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B486B5-F786-4B0D-858C-E803470FB69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D2BC29-D805-4E26-8679-700C4654B832}"/>
              </a:ext>
            </a:extLst>
          </p:cNvPr>
          <p:cNvGrpSpPr/>
          <p:nvPr/>
        </p:nvGrpSpPr>
        <p:grpSpPr>
          <a:xfrm>
            <a:off x="1354268" y="3899998"/>
            <a:ext cx="274656" cy="268632"/>
            <a:chOff x="9309369" y="-347"/>
            <a:chExt cx="274656" cy="26863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1953976-E502-41B3-853F-D6D7EC9D999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03946-41BD-4B46-87CB-2820E0AE5FA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4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17876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Unit Converter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3/3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 14 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실행 결과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 15 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실행 결과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16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AF3F3BA-8FA4-4D2D-82EE-1CC09A264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60" y="1519937"/>
            <a:ext cx="5755404" cy="426846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43AC6A-5CDA-4155-8A7A-6917D35D2835}"/>
              </a:ext>
            </a:extLst>
          </p:cNvPr>
          <p:cNvGrpSpPr/>
          <p:nvPr/>
        </p:nvGrpSpPr>
        <p:grpSpPr>
          <a:xfrm>
            <a:off x="4227695" y="2027947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6ECF3A7-5B2C-4D12-BBCF-172A96E61DC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AC28AD-57CE-428E-9D19-57F329ADC59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F3BBD2-2198-4B21-B6F2-49B53C28CBD2}"/>
              </a:ext>
            </a:extLst>
          </p:cNvPr>
          <p:cNvGrpSpPr/>
          <p:nvPr/>
        </p:nvGrpSpPr>
        <p:grpSpPr>
          <a:xfrm>
            <a:off x="1628506" y="4176927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CBB2E6D-F62B-442C-ACE2-DB93D0C54DA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71D273-1632-40A9-B6EE-99C181B29DE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20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356385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Price Of Petroleum 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Price Of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Petroluem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화면으로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Crude Oil, Heating Oil, Natural Gas, Naphtha,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Ethylene, Propylene, HDPE, PP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 각 제품의 이름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으로 된 화면으로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각 제품에 대해서 간단하게 설명을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17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B88FAAE-5CFE-48F5-9053-9FA917B3C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15" y="1276263"/>
            <a:ext cx="6448351" cy="476381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1D5E6D0-1067-4D29-B805-912ED39FDCB9}"/>
              </a:ext>
            </a:extLst>
          </p:cNvPr>
          <p:cNvGrpSpPr/>
          <p:nvPr/>
        </p:nvGrpSpPr>
        <p:grpSpPr>
          <a:xfrm>
            <a:off x="1362994" y="2546410"/>
            <a:ext cx="274656" cy="268632"/>
            <a:chOff x="9309369" y="-347"/>
            <a:chExt cx="274656" cy="26863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945271C-F7A8-40D1-AC0C-14EC21548FC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84F2E5-2A8F-4BB0-9CDC-2F611D04CFEA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8A39D5-CC2E-4F90-9068-90B4DCF2D3E6}"/>
              </a:ext>
            </a:extLst>
          </p:cNvPr>
          <p:cNvSpPr/>
          <p:nvPr/>
        </p:nvSpPr>
        <p:spPr>
          <a:xfrm>
            <a:off x="1495750" y="3020037"/>
            <a:ext cx="886723" cy="26425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0019EE-54F0-4BCD-AEB9-B0F251161FAF}"/>
              </a:ext>
            </a:extLst>
          </p:cNvPr>
          <p:cNvGrpSpPr/>
          <p:nvPr/>
        </p:nvGrpSpPr>
        <p:grpSpPr>
          <a:xfrm>
            <a:off x="1362994" y="2921952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8699173-11FB-4D41-8DB7-83D6B3B4217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BF4CD2-3318-4D10-A55B-4149427D75E6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7C9F1A5-FE7B-4B63-BDA5-654F0761719D}"/>
              </a:ext>
            </a:extLst>
          </p:cNvPr>
          <p:cNvGrpSpPr/>
          <p:nvPr/>
        </p:nvGrpSpPr>
        <p:grpSpPr>
          <a:xfrm>
            <a:off x="3645443" y="2528294"/>
            <a:ext cx="274656" cy="268632"/>
            <a:chOff x="9309369" y="-347"/>
            <a:chExt cx="274656" cy="26863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6C9FDF0-96D0-48E3-8105-8EB69D7F8EF9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CD8E1F-3B3A-4EB3-9776-9811AB50B26B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81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0F3E6C-A163-46F0-9EFC-62DA6152B226}"/>
              </a:ext>
            </a:extLst>
          </p:cNvPr>
          <p:cNvSpPr txBox="1"/>
          <p:nvPr/>
        </p:nvSpPr>
        <p:spPr>
          <a:xfrm>
            <a:off x="706836" y="744523"/>
            <a:ext cx="3468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프로젝트의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91681-21A1-4F3E-9C45-FE9BA325D733}"/>
              </a:ext>
            </a:extLst>
          </p:cNvPr>
          <p:cNvSpPr txBox="1"/>
          <p:nvPr/>
        </p:nvSpPr>
        <p:spPr>
          <a:xfrm>
            <a:off x="934737" y="1593210"/>
            <a:ext cx="9853505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단위 환산을 많이 쓰는 공과계열 학생들과 플랜트 업계에서 종사하고 있는 엔지니어들이 빠르고 편하게 계산을 하고 더 나아가 사무자동화 처리 기능도 제공하는 것이다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그러면 프로젝트 수행 중에 맨 아워를</a:t>
            </a:r>
            <a:r>
              <a:rPr lang="en-US" altLang="ko-KR" sz="2000" dirty="0"/>
              <a:t> </a:t>
            </a:r>
            <a:r>
              <a:rPr lang="ko-KR" altLang="en-US" sz="2000" dirty="0"/>
              <a:t>절약하고 에러 발생율을 낮추어 프로젝트의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품질을 향상하는 데 기여할 수 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7454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165265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Price Of Petroleum 2/2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선택한 제품의 그래프 및 테이블과 함께 그에 대한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자세한 설명도 추가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제품도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Crude Oil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과 동일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18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EFA868D-976C-44CC-8679-A89AEC0B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56" y="1292691"/>
            <a:ext cx="6322066" cy="470792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7738187-9663-4D41-A524-580740526C1F}"/>
              </a:ext>
            </a:extLst>
          </p:cNvPr>
          <p:cNvGrpSpPr/>
          <p:nvPr/>
        </p:nvGrpSpPr>
        <p:grpSpPr>
          <a:xfrm>
            <a:off x="2545842" y="2982637"/>
            <a:ext cx="274656" cy="268632"/>
            <a:chOff x="9309369" y="-347"/>
            <a:chExt cx="274656" cy="26863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A53D0F1-C4FB-469B-BA98-55D7BCD051B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6DF61B-B17E-425C-A472-6825D9316FEA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89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51643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Calculation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Calculation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화면으로 이동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Simple Calculation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화면으로 이동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Line Hydraulic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화면으로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Pump Hydraulic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화면으로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 PSV Hydraulic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화면으로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6. Calculation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소주제와 소주제 내에 있는 요소들을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19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61" name="그림 60">
            <a:extLst>
              <a:ext uri="{FF2B5EF4-FFF2-40B4-BE49-F238E27FC236}">
                <a16:creationId xmlns:a16="http://schemas.microsoft.com/office/drawing/2014/main" id="{BA991516-884D-4B48-AD44-6E1CAEB97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3" y="1314121"/>
            <a:ext cx="6442117" cy="479937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17E8FDA-5FFF-4C36-ADA5-8A91C5F23BA2}"/>
              </a:ext>
            </a:extLst>
          </p:cNvPr>
          <p:cNvGrpSpPr/>
          <p:nvPr/>
        </p:nvGrpSpPr>
        <p:grpSpPr>
          <a:xfrm>
            <a:off x="1269960" y="3278390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28C1B4A-3021-444E-A08B-08A584B3BDA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B33ECE-E710-4324-B547-EDE6C26DCBD1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4B219D-E758-4EDE-B52E-144B68986836}"/>
              </a:ext>
            </a:extLst>
          </p:cNvPr>
          <p:cNvGrpSpPr/>
          <p:nvPr/>
        </p:nvGrpSpPr>
        <p:grpSpPr>
          <a:xfrm>
            <a:off x="1320294" y="3650117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23D7C2A-EDBC-4ADD-BD12-102CAE8382B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B615F-8FB2-48E3-9CDD-A369692B3BF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F81997-1773-40A1-BAE7-DDE4FF62C072}"/>
              </a:ext>
            </a:extLst>
          </p:cNvPr>
          <p:cNvGrpSpPr/>
          <p:nvPr/>
        </p:nvGrpSpPr>
        <p:grpSpPr>
          <a:xfrm>
            <a:off x="1269960" y="4735716"/>
            <a:ext cx="274656" cy="268632"/>
            <a:chOff x="9309369" y="-347"/>
            <a:chExt cx="274656" cy="2686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3910A6-D268-4CBE-9AAE-A6006483C36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944FD-324A-48F3-B0BE-6C29E04540F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0AA4A1-A950-40C2-8315-175804107FD3}"/>
              </a:ext>
            </a:extLst>
          </p:cNvPr>
          <p:cNvGrpSpPr/>
          <p:nvPr/>
        </p:nvGrpSpPr>
        <p:grpSpPr>
          <a:xfrm>
            <a:off x="1265388" y="5094422"/>
            <a:ext cx="274656" cy="268632"/>
            <a:chOff x="9309369" y="-347"/>
            <a:chExt cx="274656" cy="2686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2E6D6BE-EF59-4A8A-95BA-E4CE8C43784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B5210D-E7F4-4C53-8270-1F4FDD33060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17E39B-4E97-498C-A554-1FCF730DCB3D}"/>
              </a:ext>
            </a:extLst>
          </p:cNvPr>
          <p:cNvGrpSpPr/>
          <p:nvPr/>
        </p:nvGrpSpPr>
        <p:grpSpPr>
          <a:xfrm>
            <a:off x="1274532" y="5453129"/>
            <a:ext cx="274656" cy="268632"/>
            <a:chOff x="9309369" y="-347"/>
            <a:chExt cx="274656" cy="26863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4DDC7B9-A180-4E86-BB03-2967C5824B4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F0CE10-9528-4C85-9370-75925271BDD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53BB88B-D117-43A5-AC6E-608543379118}"/>
              </a:ext>
            </a:extLst>
          </p:cNvPr>
          <p:cNvGrpSpPr/>
          <p:nvPr/>
        </p:nvGrpSpPr>
        <p:grpSpPr>
          <a:xfrm>
            <a:off x="2747821" y="3319851"/>
            <a:ext cx="274656" cy="268632"/>
            <a:chOff x="9309369" y="-347"/>
            <a:chExt cx="274656" cy="268632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E0C227F-291E-4C9A-AF2B-67293E7A5788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AEE5303-2700-4569-AE7F-C320654618A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6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60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74083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Calculation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Pipe Heat Transfer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화면으로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Tank Heat Transfer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화면으로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20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521D08C2-37E9-43EB-BCE1-A2BC15120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99" y="1426740"/>
            <a:ext cx="6027080" cy="447072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9D6AF8-633A-4C28-A96D-5273B375716B}"/>
              </a:ext>
            </a:extLst>
          </p:cNvPr>
          <p:cNvGrpSpPr/>
          <p:nvPr/>
        </p:nvGrpSpPr>
        <p:grpSpPr>
          <a:xfrm>
            <a:off x="1932691" y="2900885"/>
            <a:ext cx="274656" cy="268632"/>
            <a:chOff x="9309369" y="-347"/>
            <a:chExt cx="274656" cy="26863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E1C976-2F09-4471-A653-2795BED77AC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D93D13-E8EB-49D1-AF3E-EC631E8A5E0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04170A-3C93-4AC4-A995-92554AB51301}"/>
              </a:ext>
            </a:extLst>
          </p:cNvPr>
          <p:cNvGrpSpPr/>
          <p:nvPr/>
        </p:nvGrpSpPr>
        <p:grpSpPr>
          <a:xfrm>
            <a:off x="1941835" y="3387539"/>
            <a:ext cx="274656" cy="268632"/>
            <a:chOff x="9309369" y="-347"/>
            <a:chExt cx="274656" cy="268632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D7047D-DD7F-4D1D-AEA5-034C1DA1D4C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A52AD-CA0F-4283-9AEA-6776106179D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4445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809317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Simple Calculation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값을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Sphere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Area, Wetted Area,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Volumn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Wetted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Volumn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Output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출력될 값을 계산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Wet Length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대입한 데이터 값이 지름보다 클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경우 경고 다이얼 로그창이 게시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계산된 데이터 값을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21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590A9D95-D30E-432E-8AC9-74D990A25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6" y="1165222"/>
            <a:ext cx="6552430" cy="4864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FCB6C2-EDB7-4D8D-A75F-8560FBCC8AD6}"/>
              </a:ext>
            </a:extLst>
          </p:cNvPr>
          <p:cNvSpPr/>
          <p:nvPr/>
        </p:nvSpPr>
        <p:spPr>
          <a:xfrm>
            <a:off x="5117284" y="3949944"/>
            <a:ext cx="978716" cy="61366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AEAFA9-E559-4F70-A062-FE451239A835}"/>
              </a:ext>
            </a:extLst>
          </p:cNvPr>
          <p:cNvGrpSpPr/>
          <p:nvPr/>
        </p:nvGrpSpPr>
        <p:grpSpPr>
          <a:xfrm>
            <a:off x="4950378" y="3714828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E82FD00-415F-4229-A382-A28E0A96697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17B932-9C04-4AFD-A8D4-B194D901DFB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E613CD-FF35-4CCC-A42D-22F218C3B53B}"/>
              </a:ext>
            </a:extLst>
          </p:cNvPr>
          <p:cNvGrpSpPr/>
          <p:nvPr/>
        </p:nvGrpSpPr>
        <p:grpSpPr>
          <a:xfrm>
            <a:off x="3998334" y="5040170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D437E80-9EC7-4E0B-8D9A-A32A149FBD39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835E77-4CC1-49E7-9110-F19C457DB28B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859128-1612-46AC-A630-852BF382357F}"/>
              </a:ext>
            </a:extLst>
          </p:cNvPr>
          <p:cNvSpPr/>
          <p:nvPr/>
        </p:nvSpPr>
        <p:spPr>
          <a:xfrm>
            <a:off x="5092278" y="4733336"/>
            <a:ext cx="978716" cy="101004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EE7684-1533-4246-9260-33FC0A123211}"/>
              </a:ext>
            </a:extLst>
          </p:cNvPr>
          <p:cNvGrpSpPr/>
          <p:nvPr/>
        </p:nvGrpSpPr>
        <p:grpSpPr>
          <a:xfrm>
            <a:off x="5958672" y="4588563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08959B2-A3C0-45C4-9249-C038C0DF24B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39ED6A-64C6-4080-9713-37181528FEA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387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06893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Simple Calculation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2/2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값을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Sphere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Area, Wetted Area,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Volumn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Wetted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Volumn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Output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출력될 값을 계산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Wet Length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대입한 데이터 값이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Length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보다 클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경우 경고 다이얼 로그창이 게시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계산된 데이터 값을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22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47119EB-643B-4147-A3F8-DD54D5E38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77" y="1401093"/>
            <a:ext cx="6295038" cy="46809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D0F7740-F1C2-4B8C-B948-125518DBF863}"/>
              </a:ext>
            </a:extLst>
          </p:cNvPr>
          <p:cNvSpPr/>
          <p:nvPr/>
        </p:nvSpPr>
        <p:spPr>
          <a:xfrm>
            <a:off x="5108895" y="3280095"/>
            <a:ext cx="978716" cy="93956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B535D7-83F6-4D46-A962-C0D89951263A}"/>
              </a:ext>
            </a:extLst>
          </p:cNvPr>
          <p:cNvGrpSpPr/>
          <p:nvPr/>
        </p:nvGrpSpPr>
        <p:grpSpPr>
          <a:xfrm>
            <a:off x="4946561" y="3160368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60579A2-93BD-4F84-BB26-8241B651EA5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8B812A-D857-4287-A0FC-F5903936234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E3B4F-D49B-4A3E-88A6-14F8A9129E8F}"/>
              </a:ext>
            </a:extLst>
          </p:cNvPr>
          <p:cNvGrpSpPr/>
          <p:nvPr/>
        </p:nvGrpSpPr>
        <p:grpSpPr>
          <a:xfrm>
            <a:off x="3989945" y="4696221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94B92D0-BEE3-4B92-8859-517C3E0E90B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32F80-0E10-4637-A79E-806D06101DA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FC8D92-1B50-4DE9-B8DB-05A8F808E90F}"/>
              </a:ext>
            </a:extLst>
          </p:cNvPr>
          <p:cNvSpPr/>
          <p:nvPr/>
        </p:nvSpPr>
        <p:spPr>
          <a:xfrm>
            <a:off x="5083889" y="4389387"/>
            <a:ext cx="978716" cy="101004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9A7D6C-FCCC-4785-B9AF-CD82528DC59E}"/>
              </a:ext>
            </a:extLst>
          </p:cNvPr>
          <p:cNvGrpSpPr/>
          <p:nvPr/>
        </p:nvGrpSpPr>
        <p:grpSpPr>
          <a:xfrm>
            <a:off x="5950283" y="4244614"/>
            <a:ext cx="274656" cy="268632"/>
            <a:chOff x="9309369" y="-347"/>
            <a:chExt cx="274656" cy="2686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F27BC1F-9ECF-422E-A22A-E619DE7138C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D891CF-16FF-4768-94C5-5816EF94CA0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28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444667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Alarm for Simple Calculation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경고 메시지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(21page 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 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버튼을 누르면 다이얼로그 창 종료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23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0638D1D-25F5-48F2-B428-4795074F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45" y="1392572"/>
            <a:ext cx="6319159" cy="468302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AF76182-5AA1-4EF9-AC6A-E464EF5425DD}"/>
              </a:ext>
            </a:extLst>
          </p:cNvPr>
          <p:cNvGrpSpPr/>
          <p:nvPr/>
        </p:nvGrpSpPr>
        <p:grpSpPr>
          <a:xfrm>
            <a:off x="3637878" y="4334827"/>
            <a:ext cx="274656" cy="268632"/>
            <a:chOff x="9309369" y="-347"/>
            <a:chExt cx="274656" cy="26863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B835F4C-8E62-457F-951D-D17ED7CD6012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89BB3B-4595-4100-A159-66BD746F60D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8A4D03F-3361-4C7B-8512-BB5C60F1E820}"/>
              </a:ext>
            </a:extLst>
          </p:cNvPr>
          <p:cNvGrpSpPr/>
          <p:nvPr/>
        </p:nvGrpSpPr>
        <p:grpSpPr>
          <a:xfrm>
            <a:off x="4192949" y="3294684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F8B70B7-C8C6-422D-B09B-AADBADEFCF9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F6D1FA-B741-4C30-B7E5-89318BAD2491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98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103534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1/10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Chart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추가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(32 page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Phase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와 계산 방법을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Box. (25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page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Vapor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경우에는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잠금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 창을 잠금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Liquid 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경우에만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잠금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※ 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2Phase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경우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 창에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있는 입력창이 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Open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24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477FF2B-F2B7-4D08-AA1B-987B8583F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85" y="1327646"/>
            <a:ext cx="6402505" cy="476799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D855482-B911-4C23-A52F-42FA2955A613}"/>
              </a:ext>
            </a:extLst>
          </p:cNvPr>
          <p:cNvGrpSpPr/>
          <p:nvPr/>
        </p:nvGrpSpPr>
        <p:grpSpPr>
          <a:xfrm>
            <a:off x="3437940" y="2707455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FB17EAE-07AE-4F06-B600-DD3F5E0E3FD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E638BD-A752-4273-A89E-5859A2F3677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AC9101-EDBF-45B9-8E4D-58335946219A}"/>
              </a:ext>
            </a:extLst>
          </p:cNvPr>
          <p:cNvGrpSpPr/>
          <p:nvPr/>
        </p:nvGrpSpPr>
        <p:grpSpPr>
          <a:xfrm>
            <a:off x="6016623" y="2707628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73ACB64-F279-412D-8D9F-175F4CBE85F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14AA49-2E5C-4094-AE57-5F336E39C4E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61A672-96E3-4AF6-B43A-AABB453F1A34}"/>
              </a:ext>
            </a:extLst>
          </p:cNvPr>
          <p:cNvGrpSpPr/>
          <p:nvPr/>
        </p:nvGrpSpPr>
        <p:grpSpPr>
          <a:xfrm>
            <a:off x="3566124" y="3294684"/>
            <a:ext cx="274656" cy="268632"/>
            <a:chOff x="9309369" y="-347"/>
            <a:chExt cx="274656" cy="26863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7AEAEF1-F7BF-4141-8BBE-5E9BA882416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447E73-178B-44C2-9617-66D08C6E732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2B4D59-666A-4326-80F1-3AE07873BCAF}"/>
              </a:ext>
            </a:extLst>
          </p:cNvPr>
          <p:cNvGrpSpPr/>
          <p:nvPr/>
        </p:nvGrpSpPr>
        <p:grpSpPr>
          <a:xfrm>
            <a:off x="6144807" y="3287662"/>
            <a:ext cx="274656" cy="268632"/>
            <a:chOff x="9309369" y="-347"/>
            <a:chExt cx="274656" cy="26863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0103385-C08B-4E12-A9A0-F346AA9DC63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96D0C5-706F-4F44-9874-E24F686ECF9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1981D7-E23F-45AB-A230-738BC59FBBA7}"/>
              </a:ext>
            </a:extLst>
          </p:cNvPr>
          <p:cNvSpPr/>
          <p:nvPr/>
        </p:nvSpPr>
        <p:spPr>
          <a:xfrm>
            <a:off x="3875091" y="3933874"/>
            <a:ext cx="814355" cy="78073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C1954F1-9234-4827-8F2F-2C91C547CD86}"/>
              </a:ext>
            </a:extLst>
          </p:cNvPr>
          <p:cNvGrpSpPr/>
          <p:nvPr/>
        </p:nvGrpSpPr>
        <p:grpSpPr>
          <a:xfrm>
            <a:off x="3684325" y="3744346"/>
            <a:ext cx="274656" cy="268632"/>
            <a:chOff x="9309369" y="-347"/>
            <a:chExt cx="274656" cy="26863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365F51C-3DED-4D7D-AA7C-ECE9851E088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506295-E367-445C-9F99-4C0EF538013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6A1382-2B64-40E7-8B40-5DD011CE678B}"/>
              </a:ext>
            </a:extLst>
          </p:cNvPr>
          <p:cNvSpPr/>
          <p:nvPr/>
        </p:nvSpPr>
        <p:spPr>
          <a:xfrm>
            <a:off x="4798100" y="3933874"/>
            <a:ext cx="814355" cy="151058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EFBB951-C8A8-4A46-AD35-E2927BA8AFA0}"/>
              </a:ext>
            </a:extLst>
          </p:cNvPr>
          <p:cNvGrpSpPr/>
          <p:nvPr/>
        </p:nvGrpSpPr>
        <p:grpSpPr>
          <a:xfrm>
            <a:off x="4660772" y="3744346"/>
            <a:ext cx="274656" cy="268632"/>
            <a:chOff x="9309369" y="-347"/>
            <a:chExt cx="274656" cy="26863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825D83E-22E0-41BE-938E-93419B330D8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06B306-B2FB-4703-9219-3346DA82288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326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157638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2/10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Phase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와 계산방법을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Button 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Press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Inlet Press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할지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Outlet Press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할지 정한다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결과 값은 그와 반대로 출력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Liquid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때만 입력 창이 닫히고 나머지는 입력 창이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열림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25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CC734E6-C054-425E-AA9D-9C2A00E35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0" y="1302477"/>
            <a:ext cx="6260306" cy="466209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4ADD880-248D-4C81-AEE4-4B4915194C76}"/>
              </a:ext>
            </a:extLst>
          </p:cNvPr>
          <p:cNvGrpSpPr/>
          <p:nvPr/>
        </p:nvGrpSpPr>
        <p:grpSpPr>
          <a:xfrm>
            <a:off x="3656054" y="3294684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9C4E7BE-4FD1-4E70-A7CA-FB58358CCA4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82B5ED-54F8-4A3E-A428-15B2F24C40D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439403-DE55-42E0-9DC1-AC1668E043F3}"/>
              </a:ext>
            </a:extLst>
          </p:cNvPr>
          <p:cNvGrpSpPr/>
          <p:nvPr/>
        </p:nvGrpSpPr>
        <p:grpSpPr>
          <a:xfrm>
            <a:off x="3279947" y="4613154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F8AD729-D53B-4B98-BE0C-106B1A5A79F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4DE4D0-0B91-4CF2-961A-4A4C65D208F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A53755-3FEA-42EE-94B9-12E184B52D38}"/>
              </a:ext>
            </a:extLst>
          </p:cNvPr>
          <p:cNvGrpSpPr/>
          <p:nvPr/>
        </p:nvGrpSpPr>
        <p:grpSpPr>
          <a:xfrm>
            <a:off x="4132763" y="4277594"/>
            <a:ext cx="274656" cy="268632"/>
            <a:chOff x="9309369" y="-347"/>
            <a:chExt cx="274656" cy="2686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F97C7EA-1E66-4CA0-BAFF-298A60FE750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DE8538-B98E-4FF1-A53D-C1839F6FB58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15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228057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3/10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Complex factor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Line Size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Schedule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및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Class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지정한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Line Size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Schedule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Inside of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Dia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데이터를 입력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※ Complex factor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Fitting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 경우에만 다음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27~29  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데이터를 입력할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26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3002D87-0739-4C95-A0EB-20F61DC4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07" y="1391131"/>
            <a:ext cx="6375879" cy="4758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AED0D2-F9F9-4CD2-8191-3CA853048473}"/>
              </a:ext>
            </a:extLst>
          </p:cNvPr>
          <p:cNvGrpSpPr/>
          <p:nvPr/>
        </p:nvGrpSpPr>
        <p:grpSpPr>
          <a:xfrm>
            <a:off x="3689610" y="3501499"/>
            <a:ext cx="274656" cy="268632"/>
            <a:chOff x="9309369" y="-347"/>
            <a:chExt cx="274656" cy="26863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D70069-9EC7-4761-A84F-22C86B89F6C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B02D45-EA28-47B0-A248-D95709728F1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46BC24-5AF3-404C-8447-97A9AB296666}"/>
              </a:ext>
            </a:extLst>
          </p:cNvPr>
          <p:cNvSpPr/>
          <p:nvPr/>
        </p:nvSpPr>
        <p:spPr>
          <a:xfrm>
            <a:off x="4329219" y="3922347"/>
            <a:ext cx="814355" cy="4986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6B2179-F578-48C5-B996-CCD2B4CF69BC}"/>
              </a:ext>
            </a:extLst>
          </p:cNvPr>
          <p:cNvGrpSpPr/>
          <p:nvPr/>
        </p:nvGrpSpPr>
        <p:grpSpPr>
          <a:xfrm>
            <a:off x="4111818" y="3905568"/>
            <a:ext cx="274656" cy="268632"/>
            <a:chOff x="9309369" y="-347"/>
            <a:chExt cx="274656" cy="2686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F695CEC-EC3B-411B-AC0A-ED333E279CD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6EAAF0-AD10-46B3-809B-B3AB73D3D42A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BCB8B59-D20B-4502-AD23-233018DAB9CC}"/>
              </a:ext>
            </a:extLst>
          </p:cNvPr>
          <p:cNvGrpSpPr/>
          <p:nvPr/>
        </p:nvGrpSpPr>
        <p:grpSpPr>
          <a:xfrm>
            <a:off x="5067818" y="4395394"/>
            <a:ext cx="274656" cy="268632"/>
            <a:chOff x="9309369" y="-347"/>
            <a:chExt cx="274656" cy="2686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C099647-D9F7-4368-AFB1-BE6C2668854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BEC6B7-4730-4D56-B225-3C3435A0E48A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4EB074-B788-48D8-90A9-5BB599310E79}"/>
              </a:ext>
            </a:extLst>
          </p:cNvPr>
          <p:cNvSpPr/>
          <p:nvPr/>
        </p:nvSpPr>
        <p:spPr>
          <a:xfrm>
            <a:off x="4329219" y="4638768"/>
            <a:ext cx="814355" cy="72442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730E62-17ED-4535-883D-FDEDF3D10B4C}"/>
              </a:ext>
            </a:extLst>
          </p:cNvPr>
          <p:cNvGrpSpPr/>
          <p:nvPr/>
        </p:nvGrpSpPr>
        <p:grpSpPr>
          <a:xfrm>
            <a:off x="4139463" y="4545336"/>
            <a:ext cx="274656" cy="268632"/>
            <a:chOff x="9309369" y="-347"/>
            <a:chExt cx="274656" cy="26863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20FB7DF-A8F2-4650-B758-1F241BEC0F1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264085-6C86-4328-B684-1D0B2648761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721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553054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4/10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스크롤을 왼쪽에서 오른쪽으로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28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E91CBB4-103D-4AF1-B41F-3A8D92B62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45" y="1392571"/>
            <a:ext cx="6167134" cy="45887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1C7CA1-ACCD-4ADE-9346-006772A8F2AC}"/>
              </a:ext>
            </a:extLst>
          </p:cNvPr>
          <p:cNvSpPr/>
          <p:nvPr/>
        </p:nvSpPr>
        <p:spPr>
          <a:xfrm>
            <a:off x="4362776" y="3686960"/>
            <a:ext cx="469284" cy="166521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F4645F-9C65-44C6-B39B-2D53A10CCBA4}"/>
              </a:ext>
            </a:extLst>
          </p:cNvPr>
          <p:cNvGrpSpPr/>
          <p:nvPr/>
        </p:nvGrpSpPr>
        <p:grpSpPr>
          <a:xfrm>
            <a:off x="4225448" y="3552644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EF33C3-392B-4A67-B782-2A4E48A47F1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A4FA14-520E-4A58-A22E-F5F890350A3C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3AAD01-08AF-4E65-A1F9-B69AE8272771}"/>
              </a:ext>
            </a:extLst>
          </p:cNvPr>
          <p:cNvSpPr/>
          <p:nvPr/>
        </p:nvSpPr>
        <p:spPr>
          <a:xfrm>
            <a:off x="6338668" y="3719899"/>
            <a:ext cx="469284" cy="120443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226FAE-7D61-42BB-B277-76E43142E7B3}"/>
              </a:ext>
            </a:extLst>
          </p:cNvPr>
          <p:cNvGrpSpPr/>
          <p:nvPr/>
        </p:nvGrpSpPr>
        <p:grpSpPr>
          <a:xfrm>
            <a:off x="6201340" y="3552644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539605-7770-453C-AE31-BA18182E87A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F4AE31-E5F6-4F59-90C4-E8F3967304B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2CB5D1-9E78-4971-BC5B-14D2F87EED37}"/>
              </a:ext>
            </a:extLst>
          </p:cNvPr>
          <p:cNvGrpSpPr/>
          <p:nvPr/>
        </p:nvGrpSpPr>
        <p:grpSpPr>
          <a:xfrm>
            <a:off x="4019456" y="5440078"/>
            <a:ext cx="274656" cy="268632"/>
            <a:chOff x="9309369" y="-347"/>
            <a:chExt cx="274656" cy="2686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BCFE76-60A9-47DF-9E1A-EDEABECECCC1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2B5031-225C-42CF-BA05-7CF1A0377EAB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80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547035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1/2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Menu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기능을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다이얼 로그가 뜬다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(7 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Unit Converter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대해서 설명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Price of Petroleum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대해서 설명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Note: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1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A1F1ACD0-0BA2-4AA5-BD87-5FEEFEDB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79" y="1282827"/>
            <a:ext cx="6561773" cy="487148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95B324A-1795-45E1-A464-C1E772DBDB71}"/>
              </a:ext>
            </a:extLst>
          </p:cNvPr>
          <p:cNvGrpSpPr/>
          <p:nvPr/>
        </p:nvGrpSpPr>
        <p:grpSpPr>
          <a:xfrm>
            <a:off x="1290081" y="2276509"/>
            <a:ext cx="274656" cy="268632"/>
            <a:chOff x="9309369" y="-347"/>
            <a:chExt cx="274656" cy="2686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CE35E76-FD80-482E-8965-E8B372BE169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AFFBB-9FE2-4CB9-BC3B-139BA4A4FE8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46153BF-4EF3-45B3-8FD9-7B80F9A4E294}"/>
              </a:ext>
            </a:extLst>
          </p:cNvPr>
          <p:cNvGrpSpPr/>
          <p:nvPr/>
        </p:nvGrpSpPr>
        <p:grpSpPr>
          <a:xfrm>
            <a:off x="6398529" y="2007877"/>
            <a:ext cx="274656" cy="268632"/>
            <a:chOff x="9309369" y="-347"/>
            <a:chExt cx="274656" cy="2686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C7F2C15-29A7-4157-B9E3-F333A0F6763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17CCB9-E9B4-4F78-9450-DDC3098FF32F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08DE31-C06E-4F20-A03C-07B60C53E90A}"/>
              </a:ext>
            </a:extLst>
          </p:cNvPr>
          <p:cNvGrpSpPr/>
          <p:nvPr/>
        </p:nvGrpSpPr>
        <p:grpSpPr>
          <a:xfrm>
            <a:off x="1285509" y="2827789"/>
            <a:ext cx="274656" cy="268632"/>
            <a:chOff x="9309369" y="-347"/>
            <a:chExt cx="274656" cy="26863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758B9A6-21E8-487E-B594-5D1357B855C8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8A1AE4-2392-4CA4-96D9-D1B0888F5C5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E4DE380-FFED-42E3-B2D9-355C51B96617}"/>
              </a:ext>
            </a:extLst>
          </p:cNvPr>
          <p:cNvGrpSpPr/>
          <p:nvPr/>
        </p:nvGrpSpPr>
        <p:grpSpPr>
          <a:xfrm>
            <a:off x="1294653" y="3802141"/>
            <a:ext cx="274656" cy="268632"/>
            <a:chOff x="9309369" y="-347"/>
            <a:chExt cx="274656" cy="26863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19AAF15-F1B7-44CB-BBD5-341BCEF9059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D700E1-3EF8-40C0-ABBC-EFF1E4DE102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775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36121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5/10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스크롤을 왼쪽에서 오른쪽으로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28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BC949AD-A466-45EB-8419-825AE682F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93" y="1387424"/>
            <a:ext cx="6188018" cy="45754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8BBD3A-E46E-409A-A26B-92CC1E390A0B}"/>
              </a:ext>
            </a:extLst>
          </p:cNvPr>
          <p:cNvSpPr/>
          <p:nvPr/>
        </p:nvSpPr>
        <p:spPr>
          <a:xfrm>
            <a:off x="4186105" y="3838916"/>
            <a:ext cx="436229" cy="147970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CA02E1-B9B8-48FB-8F07-0ADDEAA3091B}"/>
              </a:ext>
            </a:extLst>
          </p:cNvPr>
          <p:cNvGrpSpPr/>
          <p:nvPr/>
        </p:nvGrpSpPr>
        <p:grpSpPr>
          <a:xfrm>
            <a:off x="4544230" y="3687822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0A2AC7-DF2A-41C3-AEF6-D7474C0D033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9D2DCB-5338-4B40-AAE9-56E87E29B3AF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1094AC-7944-430A-969A-017DA28F45A2}"/>
              </a:ext>
            </a:extLst>
          </p:cNvPr>
          <p:cNvSpPr/>
          <p:nvPr/>
        </p:nvSpPr>
        <p:spPr>
          <a:xfrm>
            <a:off x="6240011" y="3638817"/>
            <a:ext cx="436229" cy="141135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781DCF-391F-4B90-830B-DD3E254E1010}"/>
              </a:ext>
            </a:extLst>
          </p:cNvPr>
          <p:cNvGrpSpPr/>
          <p:nvPr/>
        </p:nvGrpSpPr>
        <p:grpSpPr>
          <a:xfrm>
            <a:off x="6598136" y="3487723"/>
            <a:ext cx="274656" cy="256224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C490AD8-86CE-46F6-AAE1-9AC78149EF80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CA2634-C9C9-44F6-976B-4AC39158CA5A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9142F7-4F33-47BB-B48A-934D11B22623}"/>
              </a:ext>
            </a:extLst>
          </p:cNvPr>
          <p:cNvGrpSpPr/>
          <p:nvPr/>
        </p:nvGrpSpPr>
        <p:grpSpPr>
          <a:xfrm>
            <a:off x="4129563" y="5335051"/>
            <a:ext cx="274656" cy="268632"/>
            <a:chOff x="9309369" y="-347"/>
            <a:chExt cx="274656" cy="2686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F091903-B6A9-4A08-96EE-FFBCCA07D4E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4612CC-4707-48A2-B9C0-CD0DAD52BA7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62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076257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6/10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스크롤을 왼쪽에서 오른쪽으로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29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7300D60-9905-45AF-A54F-611E34E21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92" y="1303614"/>
            <a:ext cx="6332868" cy="46945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56E8D52-D0A8-440D-8131-706549F43B16}"/>
              </a:ext>
            </a:extLst>
          </p:cNvPr>
          <p:cNvSpPr/>
          <p:nvPr/>
        </p:nvSpPr>
        <p:spPr>
          <a:xfrm>
            <a:off x="3892490" y="3696303"/>
            <a:ext cx="436229" cy="130353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0B84BA-5BFF-440A-BCEF-A866054C3390}"/>
              </a:ext>
            </a:extLst>
          </p:cNvPr>
          <p:cNvGrpSpPr/>
          <p:nvPr/>
        </p:nvGrpSpPr>
        <p:grpSpPr>
          <a:xfrm>
            <a:off x="4250615" y="3545209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8731A86-F845-4FB1-BEEA-F292A5C64EF8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B96126-25A7-42E0-BAA2-9B47070EFAE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07BFC6-B218-4006-9FE7-CC17E464EC1F}"/>
              </a:ext>
            </a:extLst>
          </p:cNvPr>
          <p:cNvSpPr/>
          <p:nvPr/>
        </p:nvSpPr>
        <p:spPr>
          <a:xfrm>
            <a:off x="6074307" y="3696303"/>
            <a:ext cx="436229" cy="116092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9F62E2-43F1-4564-9614-79539BD23A8A}"/>
              </a:ext>
            </a:extLst>
          </p:cNvPr>
          <p:cNvGrpSpPr/>
          <p:nvPr/>
        </p:nvGrpSpPr>
        <p:grpSpPr>
          <a:xfrm>
            <a:off x="6432432" y="3545209"/>
            <a:ext cx="274656" cy="256224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D5EFA8A-820B-4D16-9A52-FD204442ABD0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525CA6-029F-43F8-AF47-F4666C1EA10A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C6A641-DC23-405C-B01D-E9E7027AAF0D}"/>
              </a:ext>
            </a:extLst>
          </p:cNvPr>
          <p:cNvGrpSpPr/>
          <p:nvPr/>
        </p:nvGrpSpPr>
        <p:grpSpPr>
          <a:xfrm>
            <a:off x="5453974" y="5347799"/>
            <a:ext cx="274656" cy="268632"/>
            <a:chOff x="9309369" y="-347"/>
            <a:chExt cx="274656" cy="2686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574BD-E44F-4E09-AC65-754E559195DC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32A326-A235-4EC0-B531-721706F065B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386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91486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7/10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Control Valve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존재 여부 표시하는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Button 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존재할 경우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Exist,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그렇지 않을 경우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None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Button 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Exist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표시하면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창을 열고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None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표시를 하면 창을 닫음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30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CE51725-B3AB-491F-A37E-B2217296D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00" y="1275126"/>
            <a:ext cx="6569566" cy="489641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56D85D-1AC9-4E22-8C22-D8FA64F58A87}"/>
              </a:ext>
            </a:extLst>
          </p:cNvPr>
          <p:cNvSpPr/>
          <p:nvPr/>
        </p:nvSpPr>
        <p:spPr>
          <a:xfrm>
            <a:off x="4068659" y="3788582"/>
            <a:ext cx="436229" cy="116092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BCD7D3-19B8-45C5-8C6B-08FC9CC8AA57}"/>
              </a:ext>
            </a:extLst>
          </p:cNvPr>
          <p:cNvGrpSpPr/>
          <p:nvPr/>
        </p:nvGrpSpPr>
        <p:grpSpPr>
          <a:xfrm>
            <a:off x="3931331" y="3564754"/>
            <a:ext cx="274656" cy="268632"/>
            <a:chOff x="9309369" y="-347"/>
            <a:chExt cx="274656" cy="26863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4190803-845C-4197-BFBE-64918DA58E9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25ABC2-DC56-4548-B72D-AFEE4F44D77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30AF4F-4BC2-49D4-A717-5659F91D0F8D}"/>
              </a:ext>
            </a:extLst>
          </p:cNvPr>
          <p:cNvSpPr/>
          <p:nvPr/>
        </p:nvSpPr>
        <p:spPr>
          <a:xfrm>
            <a:off x="6165461" y="3926223"/>
            <a:ext cx="684000" cy="52833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4BB1A3-0FFA-4E25-BF4F-8E0FC0C8D1AD}"/>
              </a:ext>
            </a:extLst>
          </p:cNvPr>
          <p:cNvGrpSpPr/>
          <p:nvPr/>
        </p:nvGrpSpPr>
        <p:grpSpPr>
          <a:xfrm>
            <a:off x="5958672" y="3723335"/>
            <a:ext cx="274656" cy="268632"/>
            <a:chOff x="9309369" y="-347"/>
            <a:chExt cx="274656" cy="2686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4043F73-27C5-4C54-9774-0BCEF801C6C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D28F7A-9058-4348-93FD-7CA72BF043A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D8EC3B-E889-4C6F-8B59-A12BC87FB26C}"/>
              </a:ext>
            </a:extLst>
          </p:cNvPr>
          <p:cNvGrpSpPr/>
          <p:nvPr/>
        </p:nvGrpSpPr>
        <p:grpSpPr>
          <a:xfrm>
            <a:off x="5659604" y="4454462"/>
            <a:ext cx="274656" cy="268632"/>
            <a:chOff x="9309369" y="-347"/>
            <a:chExt cx="274656" cy="26863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052FED1-85C2-4601-B66E-9F13A548B6E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CCD1F6-A500-455B-B54C-F28EF44BE12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62F67D-AED2-46D4-B7E1-DE40B526F1EC}"/>
              </a:ext>
            </a:extLst>
          </p:cNvPr>
          <p:cNvSpPr/>
          <p:nvPr/>
        </p:nvSpPr>
        <p:spPr>
          <a:xfrm>
            <a:off x="6165461" y="4694417"/>
            <a:ext cx="684000" cy="26828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E629C47-54AC-4958-B22B-BD6CD6F226D9}"/>
              </a:ext>
            </a:extLst>
          </p:cNvPr>
          <p:cNvGrpSpPr/>
          <p:nvPr/>
        </p:nvGrpSpPr>
        <p:grpSpPr>
          <a:xfrm>
            <a:off x="6825952" y="4656026"/>
            <a:ext cx="274656" cy="268632"/>
            <a:chOff x="9309369" y="-347"/>
            <a:chExt cx="274656" cy="268632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197928B-57F1-4FD2-9714-4DE6B8C34D41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B496A5-5123-4E1B-AE6E-EB2424853D8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077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00736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8/10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Calculate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버튼으로  눌러 다음 사각형 안에 있는 값을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출력하도록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필수 데이터를 입력하지 않을 경우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 Page 66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25Page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있는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Button 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경우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으로 출력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Output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경우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으로 출력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31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1B66B3F-00DF-4C1D-9831-1993DEB4E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2" y="1333849"/>
            <a:ext cx="6330134" cy="470823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E9403AA-F54F-484F-9386-70A4B5235A00}"/>
              </a:ext>
            </a:extLst>
          </p:cNvPr>
          <p:cNvGrpSpPr/>
          <p:nvPr/>
        </p:nvGrpSpPr>
        <p:grpSpPr>
          <a:xfrm>
            <a:off x="2874318" y="4890214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6A1CB66-1FE1-415F-B838-C1E2065D860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9ABA43-5C6A-420D-8BC5-D944A146913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2C0587-440B-42FA-9FD4-03AC2676AF22}"/>
              </a:ext>
            </a:extLst>
          </p:cNvPr>
          <p:cNvSpPr/>
          <p:nvPr/>
        </p:nvSpPr>
        <p:spPr>
          <a:xfrm>
            <a:off x="4513276" y="3562080"/>
            <a:ext cx="2223084" cy="174815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E3AB20-9AD5-438F-A5A0-0D96C355455D}"/>
              </a:ext>
            </a:extLst>
          </p:cNvPr>
          <p:cNvGrpSpPr/>
          <p:nvPr/>
        </p:nvGrpSpPr>
        <p:grpSpPr>
          <a:xfrm>
            <a:off x="4385092" y="5151824"/>
            <a:ext cx="274656" cy="430887"/>
            <a:chOff x="9309369" y="-347"/>
            <a:chExt cx="274656" cy="43088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9541E3F-0BE1-4E3C-B40F-F8AE21A484C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754A9F-85C0-4E7E-ADE7-7A0DA16B5AF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</a:rPr>
                <a:t>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492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26298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9/10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새로 생성된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Chart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계산 과정 및 결과를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My Data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저장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가입을 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경우 가능하지만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하지 않은 경우 불가능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(Line    </a:t>
                      </a:r>
                      <a:br>
                        <a:rPr lang="en-US" altLang="ko-KR" sz="11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Hydraulic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외에도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Pump Hydraulic, PSV Hydraulic,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Pipe Heat Transfer, Tank Heat Transfer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에도 적용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32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CCC39F91-650C-4867-BC67-2E6F68092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7" y="1249958"/>
            <a:ext cx="6548104" cy="488859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41A4B71-67E0-432F-8318-F8D225EB9DCF}"/>
              </a:ext>
            </a:extLst>
          </p:cNvPr>
          <p:cNvGrpSpPr/>
          <p:nvPr/>
        </p:nvGrpSpPr>
        <p:grpSpPr>
          <a:xfrm>
            <a:off x="4788568" y="3001069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2E37DD7-CC89-48FA-959E-AE3BA5C5329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75351D-02D8-496D-A331-22FA694B6B9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3337A8-69C8-47DE-B266-1FCC6F1DFC19}"/>
              </a:ext>
            </a:extLst>
          </p:cNvPr>
          <p:cNvSpPr/>
          <p:nvPr/>
        </p:nvSpPr>
        <p:spPr>
          <a:xfrm>
            <a:off x="2583807" y="1718472"/>
            <a:ext cx="4420999" cy="375115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6A9C27-EE6E-4719-9D22-83956B189034}"/>
              </a:ext>
            </a:extLst>
          </p:cNvPr>
          <p:cNvGrpSpPr/>
          <p:nvPr/>
        </p:nvGrpSpPr>
        <p:grpSpPr>
          <a:xfrm>
            <a:off x="5992228" y="5339410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1A2D5FD-2208-4FE2-88F2-35A6BBF9C46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8D452B-B822-4F7B-98D2-583D95E3786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620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040365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10/10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한 경우 다음 화면과 같이 공지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하지 않는 경우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“My Data”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“Alarm!”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으로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‘’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저장이 완료되었습니다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.”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하십시오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.”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변경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버튼을 누르면 다이얼로그 창이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내려감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Pump Hydraulic, PSV Hydraulic, Pipe Heat Transfer,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Tank Heat Transfer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에도 적용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33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F0139E4-3A86-4296-87F1-4348C3CD0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38" y="1313139"/>
            <a:ext cx="6188017" cy="458314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3B80893-1A68-4204-89A9-9C24848B440E}"/>
              </a:ext>
            </a:extLst>
          </p:cNvPr>
          <p:cNvGrpSpPr/>
          <p:nvPr/>
        </p:nvGrpSpPr>
        <p:grpSpPr>
          <a:xfrm>
            <a:off x="3974806" y="2942347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39347D-AB5D-425C-A1FF-4CCBFF76C748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C74F6F-2157-44A5-B60A-C0A9FE28F89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75DBE7-53B5-49B3-988E-528DF26CDD7B}"/>
              </a:ext>
            </a:extLst>
          </p:cNvPr>
          <p:cNvGrpSpPr/>
          <p:nvPr/>
        </p:nvGrpSpPr>
        <p:grpSpPr>
          <a:xfrm>
            <a:off x="4708713" y="3972004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49FCE74-6EE2-4F07-8435-C38D6EF5C1B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CAF2F-FAED-4900-BF56-CDEE1F75C18C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881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392813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Calculate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계산 결과값을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출력하도록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(Page 41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필수 데이터를 입력하지 않을 경우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Page 66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Item No.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Rev No.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 Line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을 관리하는 차트 추가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(42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6. Pump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New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Equip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? Exist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Equip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인지 결정하는 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Button Bar Pump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Discharge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계산 과정과 결과에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영향을 준다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(43Page,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34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DDAC22C-D9ED-4563-914C-CBF545C95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3" y="1280625"/>
            <a:ext cx="6588395" cy="48849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911EFD-7058-48EE-A610-A31577BAD5E2}"/>
              </a:ext>
            </a:extLst>
          </p:cNvPr>
          <p:cNvSpPr/>
          <p:nvPr/>
        </p:nvSpPr>
        <p:spPr>
          <a:xfrm>
            <a:off x="2785144" y="3427857"/>
            <a:ext cx="4093828" cy="103827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C7F1E6-CF56-4ECC-BB27-5F48578D3526}"/>
              </a:ext>
            </a:extLst>
          </p:cNvPr>
          <p:cNvGrpSpPr/>
          <p:nvPr/>
        </p:nvGrpSpPr>
        <p:grpSpPr>
          <a:xfrm>
            <a:off x="6802548" y="3216535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3A353F0-A248-483E-88D4-1B50F9B4A00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B7C665-E954-4A52-9D1B-B277238A085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D04A06-3287-4F38-93F3-200A6AE78CA9}"/>
              </a:ext>
            </a:extLst>
          </p:cNvPr>
          <p:cNvGrpSpPr/>
          <p:nvPr/>
        </p:nvGrpSpPr>
        <p:grpSpPr>
          <a:xfrm>
            <a:off x="3423183" y="2781706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4F2E490-1D7D-4B7A-A442-71850E77165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572C44-9391-492A-AF4F-A22370002A9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518247-2325-4EB0-AB0E-C39549F4177B}"/>
              </a:ext>
            </a:extLst>
          </p:cNvPr>
          <p:cNvGrpSpPr/>
          <p:nvPr/>
        </p:nvGrpSpPr>
        <p:grpSpPr>
          <a:xfrm>
            <a:off x="4887677" y="2087146"/>
            <a:ext cx="274656" cy="268632"/>
            <a:chOff x="9309369" y="-347"/>
            <a:chExt cx="274656" cy="2686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7818B07-0D44-4618-835C-B44FC105C4C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492F7-B0CE-4F55-A2D4-6100F8F0EECC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D7535E-AEB4-4AB7-A1C1-526A4222B90F}"/>
              </a:ext>
            </a:extLst>
          </p:cNvPr>
          <p:cNvGrpSpPr/>
          <p:nvPr/>
        </p:nvGrpSpPr>
        <p:grpSpPr>
          <a:xfrm>
            <a:off x="6835349" y="2087146"/>
            <a:ext cx="274656" cy="268632"/>
            <a:chOff x="9309369" y="-347"/>
            <a:chExt cx="274656" cy="26863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AEBA702-A705-4F86-AB57-E0E8FEA3311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26AD54-71AA-439F-BC5F-4C0AF96D696A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6155CF-8CEE-4CE5-993D-55F5A6F46F3B}"/>
              </a:ext>
            </a:extLst>
          </p:cNvPr>
          <p:cNvGrpSpPr/>
          <p:nvPr/>
        </p:nvGrpSpPr>
        <p:grpSpPr>
          <a:xfrm>
            <a:off x="5956611" y="2778382"/>
            <a:ext cx="274656" cy="268632"/>
            <a:chOff x="9309369" y="-347"/>
            <a:chExt cx="274656" cy="2686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D82E57A-1687-4DE2-B5FB-9072C10950A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56CE40-ADE3-4613-974B-ACF84BDC4A3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7BD32E-1E1E-421C-A860-3B5678A22B43}"/>
              </a:ext>
            </a:extLst>
          </p:cNvPr>
          <p:cNvSpPr/>
          <p:nvPr/>
        </p:nvSpPr>
        <p:spPr>
          <a:xfrm>
            <a:off x="2759809" y="4764947"/>
            <a:ext cx="4093828" cy="118284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620F2B6-F558-4A2A-8976-2E1B9F98D6D0}"/>
              </a:ext>
            </a:extLst>
          </p:cNvPr>
          <p:cNvGrpSpPr/>
          <p:nvPr/>
        </p:nvGrpSpPr>
        <p:grpSpPr>
          <a:xfrm>
            <a:off x="6720126" y="4569405"/>
            <a:ext cx="274656" cy="268632"/>
            <a:chOff x="9309369" y="-347"/>
            <a:chExt cx="274656" cy="2686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3E40667-B143-4728-96B3-F18E1733E6A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A6C012-47D4-4113-AFE6-1D7C8ADBB77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FEDC3DF-455E-4392-931E-876F92373F4D}"/>
              </a:ext>
            </a:extLst>
          </p:cNvPr>
          <p:cNvGrpSpPr/>
          <p:nvPr/>
        </p:nvGrpSpPr>
        <p:grpSpPr>
          <a:xfrm>
            <a:off x="6852882" y="2561866"/>
            <a:ext cx="274656" cy="268632"/>
            <a:chOff x="9309369" y="-347"/>
            <a:chExt cx="274656" cy="26863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20B485-13A2-4F62-BC88-35E6FC6C0DA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D95AAF-F137-4451-BD18-498AAF94EE3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6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929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7103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2/20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Line Size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Schedule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및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Class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지정한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Line Size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Schedule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Inside of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Dia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35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BBEAC02-893D-49E1-9474-65A3F4F5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78" y="1434516"/>
            <a:ext cx="6164705" cy="45676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9246E12-D6E6-485A-8605-6FAB4E32094E}"/>
              </a:ext>
            </a:extLst>
          </p:cNvPr>
          <p:cNvSpPr/>
          <p:nvPr/>
        </p:nvSpPr>
        <p:spPr>
          <a:xfrm>
            <a:off x="3900881" y="2930329"/>
            <a:ext cx="780176" cy="129696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234561-D4A4-4E97-9908-BD8E725141CC}"/>
              </a:ext>
            </a:extLst>
          </p:cNvPr>
          <p:cNvGrpSpPr/>
          <p:nvPr/>
        </p:nvGrpSpPr>
        <p:grpSpPr>
          <a:xfrm>
            <a:off x="3726446" y="2756652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3F71860-98AE-4D63-93E6-63DB17D4EE7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C64CA7-3198-4115-B3B5-BEC95F790E9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1F9BAA-3036-482A-BCB2-49A6EEFA158B}"/>
              </a:ext>
            </a:extLst>
          </p:cNvPr>
          <p:cNvSpPr/>
          <p:nvPr/>
        </p:nvSpPr>
        <p:spPr>
          <a:xfrm>
            <a:off x="5991167" y="3069847"/>
            <a:ext cx="780176" cy="41997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F2E776-818E-4464-B3C5-204BF08EDFA7}"/>
              </a:ext>
            </a:extLst>
          </p:cNvPr>
          <p:cNvGrpSpPr/>
          <p:nvPr/>
        </p:nvGrpSpPr>
        <p:grpSpPr>
          <a:xfrm>
            <a:off x="5773528" y="2909225"/>
            <a:ext cx="274656" cy="268632"/>
            <a:chOff x="9309369" y="-347"/>
            <a:chExt cx="274656" cy="26863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772E0F8-C651-421F-B6D8-8C8EEF1AC18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0C83AD-F2FE-45A3-84C3-F459469791C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289086-3647-4C48-96E9-7F73C20DB30C}"/>
              </a:ext>
            </a:extLst>
          </p:cNvPr>
          <p:cNvGrpSpPr/>
          <p:nvPr/>
        </p:nvGrpSpPr>
        <p:grpSpPr>
          <a:xfrm>
            <a:off x="6737283" y="3430384"/>
            <a:ext cx="274656" cy="268632"/>
            <a:chOff x="9309369" y="-347"/>
            <a:chExt cx="274656" cy="26863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8416028-4EF2-4D49-ACD1-B197DBE589F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6D2A84-553B-4640-9E76-630D21DF7DE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AB3C4F-93EC-46E0-A2A3-E62EA928B9B3}"/>
              </a:ext>
            </a:extLst>
          </p:cNvPr>
          <p:cNvSpPr/>
          <p:nvPr/>
        </p:nvSpPr>
        <p:spPr>
          <a:xfrm>
            <a:off x="5991167" y="3683569"/>
            <a:ext cx="780176" cy="67031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2067871-523B-4018-9668-801420C4BFEA}"/>
              </a:ext>
            </a:extLst>
          </p:cNvPr>
          <p:cNvGrpSpPr/>
          <p:nvPr/>
        </p:nvGrpSpPr>
        <p:grpSpPr>
          <a:xfrm>
            <a:off x="5807572" y="3574680"/>
            <a:ext cx="274656" cy="268632"/>
            <a:chOff x="9309369" y="-347"/>
            <a:chExt cx="274656" cy="268632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81D83D9-F484-4988-886B-65169A505BFC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3D18EB-49DC-4C4A-ADB0-44CEAFB7E8A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301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391764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3/20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Complex factor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※ Complex factor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Fitting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 경우에만 다음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37~40  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데이터를 입력할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36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1EF4D6A-765C-41F3-A89C-01DE9FBB8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28" y="1220685"/>
            <a:ext cx="6365536" cy="471033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747172B-B318-49B7-AB75-49AE2530EB6C}"/>
              </a:ext>
            </a:extLst>
          </p:cNvPr>
          <p:cNvGrpSpPr/>
          <p:nvPr/>
        </p:nvGrpSpPr>
        <p:grpSpPr>
          <a:xfrm>
            <a:off x="3768391" y="2379148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5C02B47-DBCA-4CD8-A760-5AA627141B2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D748F3-BEBE-4607-8ECC-20CD49985CC6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785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78630"/>
              </p:ext>
            </p:extLst>
          </p:nvPr>
        </p:nvGraphicFramePr>
        <p:xfrm>
          <a:off x="480753" y="444048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4/20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37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A55F382-B1D6-4B8C-AE99-E8E253646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3" y="1358725"/>
            <a:ext cx="6401106" cy="47572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5EFF57-5190-4123-8BAB-0B4DC468B26C}"/>
              </a:ext>
            </a:extLst>
          </p:cNvPr>
          <p:cNvSpPr/>
          <p:nvPr/>
        </p:nvSpPr>
        <p:spPr>
          <a:xfrm>
            <a:off x="4513277" y="2840808"/>
            <a:ext cx="411062" cy="171441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1EB8E6-7B00-4FDA-887A-ADC10C2F6DB5}"/>
              </a:ext>
            </a:extLst>
          </p:cNvPr>
          <p:cNvGrpSpPr/>
          <p:nvPr/>
        </p:nvGrpSpPr>
        <p:grpSpPr>
          <a:xfrm>
            <a:off x="4307594" y="2655985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8D8C090-FB46-49A9-ADA2-01CE651DDC7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F9F5A0-B057-435F-A49A-1091AB54390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A72CE1-112B-42D3-928B-31767D413FEE}"/>
              </a:ext>
            </a:extLst>
          </p:cNvPr>
          <p:cNvSpPr/>
          <p:nvPr/>
        </p:nvSpPr>
        <p:spPr>
          <a:xfrm>
            <a:off x="6569311" y="2874364"/>
            <a:ext cx="411062" cy="121946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DBA04E-CE26-4CF0-BC9E-6D0D158923B0}"/>
              </a:ext>
            </a:extLst>
          </p:cNvPr>
          <p:cNvGrpSpPr/>
          <p:nvPr/>
        </p:nvGrpSpPr>
        <p:grpSpPr>
          <a:xfrm>
            <a:off x="6363628" y="2689541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762EA49-EA32-4B01-A8CA-1331EA2CCCD9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E9324E-39EB-4333-A506-E852E17C66F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39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453884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2/2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Menu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기능을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제작자의 이름과 이메일 주소를 공지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스크롤의 맨 하단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2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8EC3722-98F9-4564-89A4-2128F72F6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02" y="1294947"/>
            <a:ext cx="6408176" cy="478908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95B324A-1795-45E1-A464-C1E772DBDB71}"/>
              </a:ext>
            </a:extLst>
          </p:cNvPr>
          <p:cNvGrpSpPr/>
          <p:nvPr/>
        </p:nvGrpSpPr>
        <p:grpSpPr>
          <a:xfrm>
            <a:off x="1157325" y="1955032"/>
            <a:ext cx="274656" cy="268632"/>
            <a:chOff x="9309369" y="-347"/>
            <a:chExt cx="274656" cy="2686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CE35E76-FD80-482E-8965-E8B372BE169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AFFBB-9FE2-4CB9-BC3B-139BA4A4FE8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08DE31-C06E-4F20-A03C-07B60C53E90A}"/>
              </a:ext>
            </a:extLst>
          </p:cNvPr>
          <p:cNvGrpSpPr/>
          <p:nvPr/>
        </p:nvGrpSpPr>
        <p:grpSpPr>
          <a:xfrm>
            <a:off x="4968276" y="4732090"/>
            <a:ext cx="274656" cy="268632"/>
            <a:chOff x="9309369" y="-347"/>
            <a:chExt cx="274656" cy="26863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758B9A6-21E8-487E-B594-5D1357B855C8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8A1AE4-2392-4CA4-96D9-D1B0888F5C5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BC36EA4-89F0-497C-96BD-B3F0F04AE7B0}"/>
              </a:ext>
            </a:extLst>
          </p:cNvPr>
          <p:cNvGrpSpPr/>
          <p:nvPr/>
        </p:nvGrpSpPr>
        <p:grpSpPr>
          <a:xfrm>
            <a:off x="7270150" y="5354212"/>
            <a:ext cx="274656" cy="268632"/>
            <a:chOff x="9309369" y="-347"/>
            <a:chExt cx="274656" cy="26863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72FC005-71BB-421A-BAC9-4E89754F1FA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97828-2018-43FC-B5D3-ECAB9761DB2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645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4422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5/20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38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0C8F1C0-140D-4931-9CD9-D8A15ED73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20" y="1346039"/>
            <a:ext cx="6327344" cy="47024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F07A48-A17B-4B84-A578-5352F29772A2}"/>
              </a:ext>
            </a:extLst>
          </p:cNvPr>
          <p:cNvSpPr/>
          <p:nvPr/>
        </p:nvSpPr>
        <p:spPr>
          <a:xfrm>
            <a:off x="4362275" y="2941476"/>
            <a:ext cx="411062" cy="152985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8CE11C-CFC4-4021-A68B-140C771BE5AD}"/>
              </a:ext>
            </a:extLst>
          </p:cNvPr>
          <p:cNvGrpSpPr/>
          <p:nvPr/>
        </p:nvGrpSpPr>
        <p:grpSpPr>
          <a:xfrm>
            <a:off x="4836101" y="2765042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D089616-0B97-4CA6-A868-14927F40B21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88A737-7BCD-4863-AD7B-660260592421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E8CBF3-820D-43DA-8599-45FFAF11331D}"/>
              </a:ext>
            </a:extLst>
          </p:cNvPr>
          <p:cNvSpPr/>
          <p:nvPr/>
        </p:nvSpPr>
        <p:spPr>
          <a:xfrm>
            <a:off x="6463739" y="2765042"/>
            <a:ext cx="411062" cy="139589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020036-CE44-4856-BFC2-7065ABD435A3}"/>
              </a:ext>
            </a:extLst>
          </p:cNvPr>
          <p:cNvGrpSpPr/>
          <p:nvPr/>
        </p:nvGrpSpPr>
        <p:grpSpPr>
          <a:xfrm>
            <a:off x="6833618" y="2562276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9A593D1-5EF7-4129-A72A-C720E88709D2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AB38-569C-46BA-89FF-8A16A7E6E4D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132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8891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6/20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39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0B90B9A-932C-42CA-8596-33E7208B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78" y="1367405"/>
            <a:ext cx="6334538" cy="46934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DF5375-3B64-420C-85CD-2036CDCFD0E7}"/>
              </a:ext>
            </a:extLst>
          </p:cNvPr>
          <p:cNvSpPr/>
          <p:nvPr/>
        </p:nvSpPr>
        <p:spPr>
          <a:xfrm>
            <a:off x="4320330" y="2790474"/>
            <a:ext cx="411062" cy="143757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10491D-0B26-4136-9A36-A6B288B9069D}"/>
              </a:ext>
            </a:extLst>
          </p:cNvPr>
          <p:cNvGrpSpPr/>
          <p:nvPr/>
        </p:nvGrpSpPr>
        <p:grpSpPr>
          <a:xfrm>
            <a:off x="4794156" y="2614040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2CD62DE-51A4-4929-94F4-F714C23C9CE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C3CAA7-5335-4884-A86D-B85C3A3FBAD6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D25D-BEBE-41BA-8859-E19E8E4FD62C}"/>
              </a:ext>
            </a:extLst>
          </p:cNvPr>
          <p:cNvSpPr/>
          <p:nvPr/>
        </p:nvSpPr>
        <p:spPr>
          <a:xfrm>
            <a:off x="6250003" y="2779988"/>
            <a:ext cx="411062" cy="123833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C5A6E6-A5B5-446D-A6DD-3D4079A7BDA2}"/>
              </a:ext>
            </a:extLst>
          </p:cNvPr>
          <p:cNvGrpSpPr/>
          <p:nvPr/>
        </p:nvGrpSpPr>
        <p:grpSpPr>
          <a:xfrm>
            <a:off x="6555729" y="2511356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5B69DE5-74D7-4159-94C7-7DDE58CF008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A1BFC-717A-42F8-9CCD-E49FFAC4F47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794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048369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7/20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40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B1F34A2-BB50-412A-B496-B17A7447D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4" y="1342238"/>
            <a:ext cx="6399512" cy="47664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24E991-BD9B-4F5E-93AD-D28479BA38F3}"/>
              </a:ext>
            </a:extLst>
          </p:cNvPr>
          <p:cNvSpPr/>
          <p:nvPr/>
        </p:nvSpPr>
        <p:spPr>
          <a:xfrm>
            <a:off x="4260090" y="2930990"/>
            <a:ext cx="411062" cy="123833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8A6F6D-4D0A-494B-882F-EA9E53713111}"/>
              </a:ext>
            </a:extLst>
          </p:cNvPr>
          <p:cNvGrpSpPr/>
          <p:nvPr/>
        </p:nvGrpSpPr>
        <p:grpSpPr>
          <a:xfrm>
            <a:off x="4565816" y="2662358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8CFF46F-392C-4747-A582-2669A59F3FC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065571-87F0-462B-874B-6B612BD96D5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95569C-30D1-450D-A447-0D10F637491B}"/>
              </a:ext>
            </a:extLst>
          </p:cNvPr>
          <p:cNvSpPr/>
          <p:nvPr/>
        </p:nvSpPr>
        <p:spPr>
          <a:xfrm>
            <a:off x="6356443" y="3075002"/>
            <a:ext cx="411062" cy="109432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6B77CC-DD01-4308-972A-EB5578FD4C11}"/>
              </a:ext>
            </a:extLst>
          </p:cNvPr>
          <p:cNvGrpSpPr/>
          <p:nvPr/>
        </p:nvGrpSpPr>
        <p:grpSpPr>
          <a:xfrm>
            <a:off x="6662169" y="2806369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F0792D-E499-49DF-AE72-BF62F2F40DCC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3148AC-9CEB-42A4-B46C-3B79FDDE2EA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022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751650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8/20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각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마다 나온 결과값들을 출력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행의 개수는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Line no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개수에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차 함수로 비례한다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41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CF8E54F-1299-433B-965E-29BC353AA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5" y="1299332"/>
            <a:ext cx="6309963" cy="46855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4689E8-CC23-4A1E-B785-0EC8F8AD72C7}"/>
              </a:ext>
            </a:extLst>
          </p:cNvPr>
          <p:cNvSpPr/>
          <p:nvPr/>
        </p:nvSpPr>
        <p:spPr>
          <a:xfrm>
            <a:off x="4295163" y="3503740"/>
            <a:ext cx="671119" cy="72431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CD9670D-6EE6-49DA-92D4-55B1737A7FC3}"/>
              </a:ext>
            </a:extLst>
          </p:cNvPr>
          <p:cNvGrpSpPr/>
          <p:nvPr/>
        </p:nvGrpSpPr>
        <p:grpSpPr>
          <a:xfrm>
            <a:off x="4899170" y="3294684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706C272-BDFE-47C4-A629-1962913B9C3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7F998E-9BD8-42C8-967A-280962709DA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BACC29-31D8-48A6-A445-30062BCCF3D8}"/>
              </a:ext>
            </a:extLst>
          </p:cNvPr>
          <p:cNvSpPr/>
          <p:nvPr/>
        </p:nvSpPr>
        <p:spPr>
          <a:xfrm>
            <a:off x="6137438" y="3543863"/>
            <a:ext cx="671119" cy="60029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C153B9-1EC5-4B68-BC31-C24A4CB2ACD1}"/>
              </a:ext>
            </a:extLst>
          </p:cNvPr>
          <p:cNvGrpSpPr/>
          <p:nvPr/>
        </p:nvGrpSpPr>
        <p:grpSpPr>
          <a:xfrm>
            <a:off x="6715355" y="3253223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1CFFD00-E236-467D-8927-99F66C29AED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15A1A3-5404-48F5-BD30-FE107E1186B6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3F02A4-9E59-4A97-A3A9-1BC5CA05E0B6}"/>
              </a:ext>
            </a:extLst>
          </p:cNvPr>
          <p:cNvSpPr/>
          <p:nvPr/>
        </p:nvSpPr>
        <p:spPr>
          <a:xfrm>
            <a:off x="2808406" y="4770054"/>
            <a:ext cx="3949649" cy="48145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453C34-0CE8-4CCE-9F1C-D45101E71317}"/>
              </a:ext>
            </a:extLst>
          </p:cNvPr>
          <p:cNvGrpSpPr/>
          <p:nvPr/>
        </p:nvGrpSpPr>
        <p:grpSpPr>
          <a:xfrm>
            <a:off x="2731983" y="4551756"/>
            <a:ext cx="274656" cy="268632"/>
            <a:chOff x="9309369" y="-347"/>
            <a:chExt cx="274656" cy="26863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727A734-1629-40B5-B20B-E307B925BEF1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81DC23-5A50-47D4-8E60-B572473814C1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266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233177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9/20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차트를 삭제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42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743DA91-C0C4-49DD-A7A9-4A2D904D6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38" y="1248997"/>
            <a:ext cx="6610832" cy="492168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6F2FC45-95F6-41A9-8065-EC22AC6631FD}"/>
              </a:ext>
            </a:extLst>
          </p:cNvPr>
          <p:cNvGrpSpPr/>
          <p:nvPr/>
        </p:nvGrpSpPr>
        <p:grpSpPr>
          <a:xfrm>
            <a:off x="4823670" y="3781245"/>
            <a:ext cx="274656" cy="268632"/>
            <a:chOff x="9309369" y="-347"/>
            <a:chExt cx="274656" cy="26863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3592E19-81B7-419E-BDAF-8DA51E2BF30C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C98A06-11FB-4264-8265-DD8ABB7FBCB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58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02597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Page 34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대한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Button 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New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경우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Data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입력을 잠그고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Exist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경우 입력을 하도록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Control Valve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Button 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Exist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New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인지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결정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Discharge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계산 과정과 결과에 영향을 미친다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(Page 52~53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Control Valve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Button 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Exist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 경우 입력이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가능하도록 하고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New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 경우 입력을 잠근다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 Calculate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버튼으로 계산 결과 값을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출력하도록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(Page 53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필수 데이터를 입력하지 않을 경우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(Page 66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6. Line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을 관리하는 차트 추가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43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E53DB882-1E3D-44B8-B6BA-4B4C1F8AC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5" y="1400567"/>
            <a:ext cx="6162675" cy="45434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0FEC4C-7016-4540-A8B8-B2D2C7F4806F}"/>
              </a:ext>
            </a:extLst>
          </p:cNvPr>
          <p:cNvGrpSpPr/>
          <p:nvPr/>
        </p:nvGrpSpPr>
        <p:grpSpPr>
          <a:xfrm>
            <a:off x="5003613" y="4426927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27D5CFF-7B24-47C9-8692-D9D450A2C36C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B8D51-2B08-40BA-B515-9095B7BD2BA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0F6EB-F32D-4804-9FC7-A8F744F86E7B}"/>
              </a:ext>
            </a:extLst>
          </p:cNvPr>
          <p:cNvSpPr/>
          <p:nvPr/>
        </p:nvSpPr>
        <p:spPr>
          <a:xfrm>
            <a:off x="4386145" y="3912884"/>
            <a:ext cx="789862" cy="44939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E5F3C2-B4A9-48C4-99CF-E0DD2F24BE7A}"/>
              </a:ext>
            </a:extLst>
          </p:cNvPr>
          <p:cNvGrpSpPr/>
          <p:nvPr/>
        </p:nvGrpSpPr>
        <p:grpSpPr>
          <a:xfrm>
            <a:off x="4157489" y="3714039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58D47AF-4556-46B1-854B-D4070A30F160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63B0F3-2D8B-41F4-86A8-65894B286A9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73E16C-7DED-4DCB-B69C-250FB6C0A231}"/>
              </a:ext>
            </a:extLst>
          </p:cNvPr>
          <p:cNvGrpSpPr/>
          <p:nvPr/>
        </p:nvGrpSpPr>
        <p:grpSpPr>
          <a:xfrm>
            <a:off x="4332872" y="4674949"/>
            <a:ext cx="274656" cy="268632"/>
            <a:chOff x="9309369" y="-347"/>
            <a:chExt cx="274656" cy="2686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27337C8-8586-457A-8A40-4299A90A2D29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1B0D41-22E0-40EB-8DF7-75939D258F9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ADEFD9-2FE6-46B7-B3EB-B060E0E9CC35}"/>
              </a:ext>
            </a:extLst>
          </p:cNvPr>
          <p:cNvGrpSpPr/>
          <p:nvPr/>
        </p:nvGrpSpPr>
        <p:grpSpPr>
          <a:xfrm>
            <a:off x="4285673" y="3189731"/>
            <a:ext cx="274656" cy="268632"/>
            <a:chOff x="9309369" y="-347"/>
            <a:chExt cx="274656" cy="2686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08659DC-4FDF-4598-98AB-8C210AAC86B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9DE36A-BFED-4CD2-A4DE-9ABA0CAC194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218AEE-EFE0-45EF-9D49-18934533A545}"/>
              </a:ext>
            </a:extLst>
          </p:cNvPr>
          <p:cNvGrpSpPr/>
          <p:nvPr/>
        </p:nvGrpSpPr>
        <p:grpSpPr>
          <a:xfrm>
            <a:off x="6711490" y="3189904"/>
            <a:ext cx="274656" cy="268632"/>
            <a:chOff x="9309369" y="-347"/>
            <a:chExt cx="274656" cy="26863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4885C4B-B4E7-461B-AC06-04219762FE5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A26298-ED9B-48B3-A73B-268CE5F4729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6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091A7B-F754-4AF4-B788-5DC97633410E}"/>
              </a:ext>
            </a:extLst>
          </p:cNvPr>
          <p:cNvGrpSpPr/>
          <p:nvPr/>
        </p:nvGrpSpPr>
        <p:grpSpPr>
          <a:xfrm>
            <a:off x="6629933" y="4114617"/>
            <a:ext cx="274656" cy="268632"/>
            <a:chOff x="9309369" y="-347"/>
            <a:chExt cx="274656" cy="2686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3E577D2-6D93-4EBB-8140-F4644A45921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D510A4-2553-4EB4-A776-23C56AB09B7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39355C7-03C3-49AB-93C2-ADE1590ED567}"/>
              </a:ext>
            </a:extLst>
          </p:cNvPr>
          <p:cNvGrpSpPr/>
          <p:nvPr/>
        </p:nvGrpSpPr>
        <p:grpSpPr>
          <a:xfrm>
            <a:off x="5821344" y="3695923"/>
            <a:ext cx="274656" cy="268632"/>
            <a:chOff x="9309369" y="-347"/>
            <a:chExt cx="274656" cy="26863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E7F60A2-B7DF-4B3F-9200-2A6AFC96922C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1947F0-2045-4F45-9233-13D506B7AD8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5D84A7D-58C9-447F-A945-3454A46D5662}"/>
              </a:ext>
            </a:extLst>
          </p:cNvPr>
          <p:cNvGrpSpPr/>
          <p:nvPr/>
        </p:nvGrpSpPr>
        <p:grpSpPr>
          <a:xfrm>
            <a:off x="6622299" y="4445329"/>
            <a:ext cx="274656" cy="268632"/>
            <a:chOff x="9309369" y="-347"/>
            <a:chExt cx="274656" cy="26863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C8DE35C-70EB-46BF-87FA-AE454E44EE50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C531DA-1417-416F-B86F-B9C7C9DC31A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102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12915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11/20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Phase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과 계산 방법을 결정하는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Box, Liquid,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2Phase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등이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(46 Page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Phase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Liquid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 경우만 제외하고 데이터를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할 수 있게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44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135D13-7F4B-44F8-886E-113B94F4C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35" y="1345470"/>
            <a:ext cx="6201432" cy="46244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FB689D-8FA7-45EE-8F3F-4AC20181D0B7}"/>
              </a:ext>
            </a:extLst>
          </p:cNvPr>
          <p:cNvSpPr/>
          <p:nvPr/>
        </p:nvSpPr>
        <p:spPr>
          <a:xfrm>
            <a:off x="4028070" y="2411255"/>
            <a:ext cx="728488" cy="65911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E6F8D2-AC32-45B6-978C-B3E2E1C5B98C}"/>
              </a:ext>
            </a:extLst>
          </p:cNvPr>
          <p:cNvGrpSpPr/>
          <p:nvPr/>
        </p:nvGrpSpPr>
        <p:grpSpPr>
          <a:xfrm>
            <a:off x="3580393" y="1827914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3BC789B-8E49-4963-8F1C-48CA14E5D8E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454CCE-A60B-42FB-8D46-4F230802F17C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B462B4-C441-410B-9099-88E16E6A4FAA}"/>
              </a:ext>
            </a:extLst>
          </p:cNvPr>
          <p:cNvSpPr/>
          <p:nvPr/>
        </p:nvSpPr>
        <p:spPr>
          <a:xfrm>
            <a:off x="4852564" y="2388049"/>
            <a:ext cx="728488" cy="132827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75C115-AF12-4C3F-B6DC-B2EFA7C23166}"/>
              </a:ext>
            </a:extLst>
          </p:cNvPr>
          <p:cNvGrpSpPr/>
          <p:nvPr/>
        </p:nvGrpSpPr>
        <p:grpSpPr>
          <a:xfrm>
            <a:off x="6007422" y="1828087"/>
            <a:ext cx="274656" cy="268632"/>
            <a:chOff x="9309369" y="-347"/>
            <a:chExt cx="274656" cy="2686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28A19C-67B2-44B6-B1B6-3EA3A49EE83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90A15F-9AA4-414E-A50E-5D3454958AE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4B273B-ADFE-4160-8726-6740872D618A}"/>
              </a:ext>
            </a:extLst>
          </p:cNvPr>
          <p:cNvGrpSpPr/>
          <p:nvPr/>
        </p:nvGrpSpPr>
        <p:grpSpPr>
          <a:xfrm>
            <a:off x="4619230" y="2212410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DBF048B-B859-48D9-8E75-4C0129904F3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9ADD0-09F6-40F6-ADBB-BDB85BE1BA6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EFBCE2A-BCB1-4564-B729-F64AFC5F5077}"/>
              </a:ext>
            </a:extLst>
          </p:cNvPr>
          <p:cNvGrpSpPr/>
          <p:nvPr/>
        </p:nvGrpSpPr>
        <p:grpSpPr>
          <a:xfrm>
            <a:off x="5489743" y="2212410"/>
            <a:ext cx="274656" cy="268632"/>
            <a:chOff x="9309369" y="-347"/>
            <a:chExt cx="274656" cy="2686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6764F0D-5428-452B-9175-35165535A5C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107BAE-C654-4602-8105-9FF7FA5B49E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639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69694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12/20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45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9CE5BAA-BC8D-4880-BCCA-7FB1FD347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45" y="1365395"/>
            <a:ext cx="6232316" cy="45740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FAF2880-E0DC-4500-9AE0-5E3A4069386A}"/>
              </a:ext>
            </a:extLst>
          </p:cNvPr>
          <p:cNvSpPr/>
          <p:nvPr/>
        </p:nvSpPr>
        <p:spPr>
          <a:xfrm>
            <a:off x="4146343" y="2453197"/>
            <a:ext cx="761217" cy="45520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A6AB3A-F55A-4860-8CE3-E5C3396A426E}"/>
              </a:ext>
            </a:extLst>
          </p:cNvPr>
          <p:cNvGrpSpPr/>
          <p:nvPr/>
        </p:nvGrpSpPr>
        <p:grpSpPr>
          <a:xfrm>
            <a:off x="4877320" y="2282650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6206637-9747-4C21-82F7-BBA33E95FCF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BB06FE-000D-409C-8558-946CD3267F7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867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011596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13/20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Phase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Liquid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 경우만 제외하고 데이터를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할 수 있게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Line Size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Schedule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및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Class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지정한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Line Size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Schedule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해당하는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Inside of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Dia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 Complex factor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※ Complex factor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Fitting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 경우에만 다음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47~ 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데이터를 입력할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20000"/>
                        </a:lnSpc>
                        <a:buAutoNum type="arabicPeriod"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46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0609083-092F-4681-AB17-3DF42AE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05" y="1437750"/>
            <a:ext cx="6134100" cy="45529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2011CA-F215-42BD-A311-FA513CA9211E}"/>
              </a:ext>
            </a:extLst>
          </p:cNvPr>
          <p:cNvSpPr/>
          <p:nvPr/>
        </p:nvSpPr>
        <p:spPr>
          <a:xfrm>
            <a:off x="6042255" y="3112509"/>
            <a:ext cx="761217" cy="67931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E591C9-B36B-47BC-9617-FCFB25ABF279}"/>
              </a:ext>
            </a:extLst>
          </p:cNvPr>
          <p:cNvGrpSpPr/>
          <p:nvPr/>
        </p:nvGrpSpPr>
        <p:grpSpPr>
          <a:xfrm>
            <a:off x="5821344" y="3655138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C37F9C5-F910-4537-8A26-CD2BAF0D507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BDE03F-FA1F-4185-95A1-AFE576662DF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6B7EC9-3E0E-4A05-BEF3-7006047159F7}"/>
              </a:ext>
            </a:extLst>
          </p:cNvPr>
          <p:cNvGrpSpPr/>
          <p:nvPr/>
        </p:nvGrpSpPr>
        <p:grpSpPr>
          <a:xfrm>
            <a:off x="3832963" y="2994971"/>
            <a:ext cx="274656" cy="268632"/>
            <a:chOff x="9309369" y="-347"/>
            <a:chExt cx="274656" cy="2686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EBD8297-AE68-4CD6-B773-F46BD62C3738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28A86E-3312-41F1-9A40-987486B0971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2FEAB9-A965-4BA9-967A-9148E0290490}"/>
              </a:ext>
            </a:extLst>
          </p:cNvPr>
          <p:cNvSpPr/>
          <p:nvPr/>
        </p:nvSpPr>
        <p:spPr>
          <a:xfrm>
            <a:off x="6042255" y="2486753"/>
            <a:ext cx="761217" cy="45520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C11FC3-F1CA-4965-8055-3D8C49C8A3CE}"/>
              </a:ext>
            </a:extLst>
          </p:cNvPr>
          <p:cNvGrpSpPr/>
          <p:nvPr/>
        </p:nvGrpSpPr>
        <p:grpSpPr>
          <a:xfrm>
            <a:off x="6773232" y="2316206"/>
            <a:ext cx="274656" cy="268632"/>
            <a:chOff x="9309369" y="-347"/>
            <a:chExt cx="274656" cy="2686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9B7B80D-3C22-47F6-A1F2-6B79EE3A6FD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D3AEEF-E2AE-480B-8CC2-04788E83A22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CFC20E-D8F1-440F-9062-0F5CA0B5ECDD}"/>
              </a:ext>
            </a:extLst>
          </p:cNvPr>
          <p:cNvGrpSpPr/>
          <p:nvPr/>
        </p:nvGrpSpPr>
        <p:grpSpPr>
          <a:xfrm>
            <a:off x="6768396" y="2860655"/>
            <a:ext cx="274656" cy="268632"/>
            <a:chOff x="9309369" y="-347"/>
            <a:chExt cx="274656" cy="26863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F88A784-B5BA-4C3D-92B4-2E89DB66E6A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0801A0-3DBD-4C7F-906B-827B2416C49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9D9F6C-3B85-418E-99C3-4808588B20BC}"/>
              </a:ext>
            </a:extLst>
          </p:cNvPr>
          <p:cNvGrpSpPr/>
          <p:nvPr/>
        </p:nvGrpSpPr>
        <p:grpSpPr>
          <a:xfrm>
            <a:off x="5555832" y="2047574"/>
            <a:ext cx="274656" cy="268632"/>
            <a:chOff x="9309369" y="-347"/>
            <a:chExt cx="274656" cy="2686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CDCABBF-09F8-4FBE-9952-B0767A22BC9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D44B15-2D85-4BB4-B586-2D5961237EC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294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529528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14/20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47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8067B0F-FCA4-415F-977A-E0BE3CB53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0" y="1240915"/>
            <a:ext cx="6515100" cy="48291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3786E7-3FA2-4C55-B0C5-A80413B97719}"/>
              </a:ext>
            </a:extLst>
          </p:cNvPr>
          <p:cNvSpPr/>
          <p:nvPr/>
        </p:nvSpPr>
        <p:spPr>
          <a:xfrm>
            <a:off x="4411856" y="2237064"/>
            <a:ext cx="420204" cy="165542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8162BF-CC28-4206-843B-69D80DAEB361}"/>
              </a:ext>
            </a:extLst>
          </p:cNvPr>
          <p:cNvGrpSpPr/>
          <p:nvPr/>
        </p:nvGrpSpPr>
        <p:grpSpPr>
          <a:xfrm>
            <a:off x="4756558" y="2043933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935A20E-64AD-4F34-94AB-68D635BC155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34B954-C249-44A7-B1B6-D12BD8361C2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E65598-8CBC-446E-AC2D-38BCB53B5E84}"/>
              </a:ext>
            </a:extLst>
          </p:cNvPr>
          <p:cNvSpPr/>
          <p:nvPr/>
        </p:nvSpPr>
        <p:spPr>
          <a:xfrm>
            <a:off x="6530237" y="2228675"/>
            <a:ext cx="420204" cy="120032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03F367-F81D-446F-AA41-7B194D4545FD}"/>
              </a:ext>
            </a:extLst>
          </p:cNvPr>
          <p:cNvGrpSpPr/>
          <p:nvPr/>
        </p:nvGrpSpPr>
        <p:grpSpPr>
          <a:xfrm>
            <a:off x="6874939" y="2035544"/>
            <a:ext cx="274656" cy="268632"/>
            <a:chOff x="9309369" y="-347"/>
            <a:chExt cx="274656" cy="26863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506456A-C948-4A7E-A0DD-C36C690AADD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7136E9-2B9F-4637-9C2E-EF7440C4C1D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82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61868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메뉴 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1/4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화면에 있을 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Home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버튼을 누르면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메인화면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으로 이동한다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마우스 커서를 대면 밑줄이 생성하며 클릭할 경우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Unit Converter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화면으로 이동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(4page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Price of Petroleum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마우스 커서를 대면 소주제가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모인 리스트가 내려옴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(5page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Calculation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마우스 커서를 대면 소주제가 모인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리스트가 내려옴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(6page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3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645348C-BA16-47DA-AB1C-3B794EAE2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7" y="1330266"/>
            <a:ext cx="6248400" cy="466725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95B324A-1795-45E1-A464-C1E772DBDB71}"/>
              </a:ext>
            </a:extLst>
          </p:cNvPr>
          <p:cNvGrpSpPr/>
          <p:nvPr/>
        </p:nvGrpSpPr>
        <p:grpSpPr>
          <a:xfrm>
            <a:off x="1543218" y="2245971"/>
            <a:ext cx="274656" cy="268632"/>
            <a:chOff x="9309369" y="-347"/>
            <a:chExt cx="274656" cy="2686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CE35E76-FD80-482E-8965-E8B372BE169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AFFBB-9FE2-4CB9-BC3B-139BA4A4FE8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9BF540-5D8F-4936-B82C-52FCB52A3744}"/>
              </a:ext>
            </a:extLst>
          </p:cNvPr>
          <p:cNvGrpSpPr/>
          <p:nvPr/>
        </p:nvGrpSpPr>
        <p:grpSpPr>
          <a:xfrm>
            <a:off x="2626796" y="2245971"/>
            <a:ext cx="274656" cy="268632"/>
            <a:chOff x="9309369" y="-347"/>
            <a:chExt cx="274656" cy="2686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5D81177-1310-4A0D-AD6D-655E4A2CD37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E104C2-C45B-4F7F-A431-5B8F4D1CC2C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E7309E-86AE-48B6-BBEC-29C67A86FEBA}"/>
              </a:ext>
            </a:extLst>
          </p:cNvPr>
          <p:cNvGrpSpPr/>
          <p:nvPr/>
        </p:nvGrpSpPr>
        <p:grpSpPr>
          <a:xfrm>
            <a:off x="4069901" y="2245971"/>
            <a:ext cx="274656" cy="268632"/>
            <a:chOff x="9309369" y="-347"/>
            <a:chExt cx="274656" cy="26863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C787731-CFD4-4339-A404-FA64884F950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38E683-14A5-44EE-B670-ED04199700B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61630-635D-42D5-B52C-A6A937C34BA5}"/>
              </a:ext>
            </a:extLst>
          </p:cNvPr>
          <p:cNvGrpSpPr/>
          <p:nvPr/>
        </p:nvGrpSpPr>
        <p:grpSpPr>
          <a:xfrm>
            <a:off x="5503677" y="2245971"/>
            <a:ext cx="274656" cy="268632"/>
            <a:chOff x="9309369" y="-347"/>
            <a:chExt cx="274656" cy="2686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71916F4-F2D5-4E97-8297-4AB699DDE870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FD24C9-E4A0-4A96-936E-BD5A67FDFFB6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294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84349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15/20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48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210EF2-DAA8-4915-B551-D39B98F9B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67" y="1235017"/>
            <a:ext cx="6505575" cy="48577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69EC381-750C-4F92-BE04-4F2CA076BCA8}"/>
              </a:ext>
            </a:extLst>
          </p:cNvPr>
          <p:cNvSpPr/>
          <p:nvPr/>
        </p:nvSpPr>
        <p:spPr>
          <a:xfrm>
            <a:off x="4353133" y="2186730"/>
            <a:ext cx="420204" cy="153798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EEFEB-72AE-413C-B077-26B3F0905FF6}"/>
              </a:ext>
            </a:extLst>
          </p:cNvPr>
          <p:cNvSpPr/>
          <p:nvPr/>
        </p:nvSpPr>
        <p:spPr>
          <a:xfrm>
            <a:off x="6502112" y="1950955"/>
            <a:ext cx="420204" cy="147804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774EAC-0E0E-4375-BF4F-638592829791}"/>
              </a:ext>
            </a:extLst>
          </p:cNvPr>
          <p:cNvGrpSpPr/>
          <p:nvPr/>
        </p:nvGrpSpPr>
        <p:grpSpPr>
          <a:xfrm>
            <a:off x="4748169" y="2043933"/>
            <a:ext cx="274656" cy="268632"/>
            <a:chOff x="9309369" y="-347"/>
            <a:chExt cx="274656" cy="2686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37026A8-6750-4322-A2B2-945434E1188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CFA44C-17DE-4840-A39B-DCC9FB43838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B9EA4C-0176-44B9-95FF-E2F572AB7477}"/>
              </a:ext>
            </a:extLst>
          </p:cNvPr>
          <p:cNvGrpSpPr/>
          <p:nvPr/>
        </p:nvGrpSpPr>
        <p:grpSpPr>
          <a:xfrm>
            <a:off x="6878191" y="1775301"/>
            <a:ext cx="274656" cy="268632"/>
            <a:chOff x="9309369" y="-347"/>
            <a:chExt cx="274656" cy="26863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FA46B97-49A7-41F7-94B7-BE36EA74AC7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131443-4732-4D84-9683-76041D72C74C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2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12269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16/20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49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1B18F71-86B1-4637-8BBA-F7B9FB7C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09" y="1184682"/>
            <a:ext cx="6543675" cy="48577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A59A84-55DF-48D8-BC7A-CB4F316B7573}"/>
              </a:ext>
            </a:extLst>
          </p:cNvPr>
          <p:cNvSpPr/>
          <p:nvPr/>
        </p:nvSpPr>
        <p:spPr>
          <a:xfrm>
            <a:off x="4581033" y="1992900"/>
            <a:ext cx="420204" cy="147804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EF3AF4-C2AE-4498-861D-A871C7F7BF29}"/>
              </a:ext>
            </a:extLst>
          </p:cNvPr>
          <p:cNvGrpSpPr/>
          <p:nvPr/>
        </p:nvGrpSpPr>
        <p:grpSpPr>
          <a:xfrm>
            <a:off x="4931945" y="1792079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1504C04-8F09-4F31-B45C-13F2C700EF7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FAA1CA-9A4F-41A2-B299-AF834420465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B2725A-BED9-4BC7-9AAF-29B1EF546C2B}"/>
              </a:ext>
            </a:extLst>
          </p:cNvPr>
          <p:cNvSpPr/>
          <p:nvPr/>
        </p:nvSpPr>
        <p:spPr>
          <a:xfrm>
            <a:off x="6565197" y="1982899"/>
            <a:ext cx="420204" cy="12552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F7DBEE-11C0-4683-B6DC-ECA88EF60968}"/>
              </a:ext>
            </a:extLst>
          </p:cNvPr>
          <p:cNvGrpSpPr/>
          <p:nvPr/>
        </p:nvGrpSpPr>
        <p:grpSpPr>
          <a:xfrm>
            <a:off x="6916109" y="1782077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4EC57E5-D1E7-4722-88A4-AE8C046E227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F34CBA-3A86-477E-972A-0F49AB3E025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11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452548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17/20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라인에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Control Valve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있는지 체크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Exist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는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반드시 한 차트만 표시 되어야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(53 Page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50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BCE6298-4D3B-4B8A-A687-9A0AD6B30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70" y="1190581"/>
            <a:ext cx="6505575" cy="48291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587466-5FEA-404B-BCF4-6D2310BBF101}"/>
              </a:ext>
            </a:extLst>
          </p:cNvPr>
          <p:cNvSpPr/>
          <p:nvPr/>
        </p:nvSpPr>
        <p:spPr>
          <a:xfrm>
            <a:off x="4459561" y="2393960"/>
            <a:ext cx="420204" cy="112941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3AAF93-6E38-4EB3-88EE-C436F15DCFD6}"/>
              </a:ext>
            </a:extLst>
          </p:cNvPr>
          <p:cNvGrpSpPr/>
          <p:nvPr/>
        </p:nvGrpSpPr>
        <p:grpSpPr>
          <a:xfrm>
            <a:off x="4322233" y="2184749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F9BF8AB-C029-4EA6-82B6-A1BB6A5AE68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A310B4-6563-4AD0-A2BD-7BF88654BA4B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656C0E-478B-4DA1-8256-D3AC020780B1}"/>
              </a:ext>
            </a:extLst>
          </p:cNvPr>
          <p:cNvSpPr/>
          <p:nvPr/>
        </p:nvSpPr>
        <p:spPr>
          <a:xfrm>
            <a:off x="6434334" y="2368793"/>
            <a:ext cx="696308" cy="54218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94EE4F-A094-40FB-AC0F-4B36E6EA4CF7}"/>
              </a:ext>
            </a:extLst>
          </p:cNvPr>
          <p:cNvGrpSpPr/>
          <p:nvPr/>
        </p:nvGrpSpPr>
        <p:grpSpPr>
          <a:xfrm>
            <a:off x="6297006" y="2177727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A4C2701-6D39-4DCD-9E65-FDCB029545E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1A4A47-0974-4A6E-BDF9-C29159EFE7A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F53F1A-E565-4119-9E97-D23F1C8DBE3A}"/>
              </a:ext>
            </a:extLst>
          </p:cNvPr>
          <p:cNvGrpSpPr/>
          <p:nvPr/>
        </p:nvGrpSpPr>
        <p:grpSpPr>
          <a:xfrm>
            <a:off x="5953686" y="2910980"/>
            <a:ext cx="274656" cy="268632"/>
            <a:chOff x="9309369" y="-347"/>
            <a:chExt cx="274656" cy="26863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FF483C-73F8-485F-B421-2DA217605AF9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E3582F-6657-44F9-B42F-92594B27427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486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649527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18/20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버튼을 누르면 해당 차트가 삭제된다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51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8B44A6F-2A61-4913-BE32-217AE7567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70" y="1349971"/>
            <a:ext cx="6137407" cy="455587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572E137-AD33-4CE2-8B4F-909B54E912D2}"/>
              </a:ext>
            </a:extLst>
          </p:cNvPr>
          <p:cNvGrpSpPr/>
          <p:nvPr/>
        </p:nvGrpSpPr>
        <p:grpSpPr>
          <a:xfrm>
            <a:off x="4716516" y="4013549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DEEFA60-E13F-49EF-B3BC-2AB4B424305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004116-50FA-4172-8EFB-4108FD91C4F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18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151409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19/20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결과 값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각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마다 나온 결과값들을 출력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행의 개수는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Line no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개수에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차 함수로 비례한다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52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5862C3-5917-452C-878A-29B7E2CD2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36" y="1353599"/>
            <a:ext cx="6200120" cy="46115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C6367F-94C3-423A-B310-23628C35FC81}"/>
              </a:ext>
            </a:extLst>
          </p:cNvPr>
          <p:cNvSpPr/>
          <p:nvPr/>
        </p:nvSpPr>
        <p:spPr>
          <a:xfrm>
            <a:off x="4325336" y="2486239"/>
            <a:ext cx="729712" cy="138108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5B711B-9488-4A8F-934C-2A786336EF17}"/>
              </a:ext>
            </a:extLst>
          </p:cNvPr>
          <p:cNvGrpSpPr/>
          <p:nvPr/>
        </p:nvGrpSpPr>
        <p:grpSpPr>
          <a:xfrm>
            <a:off x="4188009" y="2277028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F9E128A-BC55-4E81-9028-33D16006906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6DC37C-94F7-4EF7-889C-AB42A079EBDA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E1F96A-E2EE-45B7-9654-BB15781A16AB}"/>
              </a:ext>
            </a:extLst>
          </p:cNvPr>
          <p:cNvSpPr/>
          <p:nvPr/>
        </p:nvSpPr>
        <p:spPr>
          <a:xfrm>
            <a:off x="2858660" y="4417105"/>
            <a:ext cx="3743475" cy="44928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96FDD2-04E7-4AFC-BC35-D55F41714C34}"/>
              </a:ext>
            </a:extLst>
          </p:cNvPr>
          <p:cNvGrpSpPr/>
          <p:nvPr/>
        </p:nvGrpSpPr>
        <p:grpSpPr>
          <a:xfrm>
            <a:off x="2687776" y="4216854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E5ED34F-B8AF-4D37-AE36-5079AC179BF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35DFB3-48E6-45E3-B5B7-8FBAA959E94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9225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687220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20/20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계산 결과 데이터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Page 43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Control Valve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Button 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New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경우 결과값을 출력하고 그렇지 않으면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“-”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처리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Page 43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Control Valve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Button 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Exist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가리키고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Pump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Button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Exist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가리키면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결과값을 출력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그렇지 않으면 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-”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처리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50Page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Exist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표시한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Line List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창에만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 Control Valve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Item No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알려주고 나머지는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 “-”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처리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계산 과정 및 결과를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My Data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저장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가입을 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경우 가능하지만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하지 않은 경우 불가능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(Line    </a:t>
                      </a:r>
                      <a:br>
                        <a:rPr lang="en-US" altLang="ko-KR" sz="11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Hydraulic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외에도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Pump Hydraulic, PSV Hydraulic,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Pipe Heat Transfer, Tank Heat Transfer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에도 적용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53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3040F29-C134-416D-B237-81F71E5AD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36" y="1197834"/>
            <a:ext cx="6457950" cy="4848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4C6C0E9-C767-4B3A-8955-505919B0F921}"/>
              </a:ext>
            </a:extLst>
          </p:cNvPr>
          <p:cNvGrpSpPr/>
          <p:nvPr/>
        </p:nvGrpSpPr>
        <p:grpSpPr>
          <a:xfrm>
            <a:off x="6192978" y="5137674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E3B95A1-86F7-4FF2-A409-473EDC68B1D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36502E-7191-4F86-A53C-6F3BFB835AC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3204E4-778B-4B71-9E19-39BE6F5C82CC}"/>
              </a:ext>
            </a:extLst>
          </p:cNvPr>
          <p:cNvSpPr/>
          <p:nvPr/>
        </p:nvSpPr>
        <p:spPr>
          <a:xfrm>
            <a:off x="4409226" y="2561740"/>
            <a:ext cx="775170" cy="138108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FBA1F1-816D-45B2-B998-CF02775F19A4}"/>
              </a:ext>
            </a:extLst>
          </p:cNvPr>
          <p:cNvGrpSpPr/>
          <p:nvPr/>
        </p:nvGrpSpPr>
        <p:grpSpPr>
          <a:xfrm>
            <a:off x="4258533" y="2360220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BBC29BB-390C-4D84-A2AC-66878514E8E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40B5D-88CD-4CE8-B258-E297F1E719CB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4D6F7A-D944-4F09-AF41-2B17B8F241BA}"/>
              </a:ext>
            </a:extLst>
          </p:cNvPr>
          <p:cNvGrpSpPr/>
          <p:nvPr/>
        </p:nvGrpSpPr>
        <p:grpSpPr>
          <a:xfrm>
            <a:off x="6732950" y="2781068"/>
            <a:ext cx="274656" cy="268632"/>
            <a:chOff x="9309369" y="-347"/>
            <a:chExt cx="274656" cy="2686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48190A6-69ED-4F2A-947A-37913B5BDA4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810A5-1B62-49E3-BD0F-44223654CDF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28D088-AAC1-4867-A938-F0804684343E}"/>
              </a:ext>
            </a:extLst>
          </p:cNvPr>
          <p:cNvGrpSpPr/>
          <p:nvPr/>
        </p:nvGrpSpPr>
        <p:grpSpPr>
          <a:xfrm>
            <a:off x="6710582" y="3443680"/>
            <a:ext cx="274656" cy="268632"/>
            <a:chOff x="9309369" y="-347"/>
            <a:chExt cx="274656" cy="26863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5204296-89D9-46C7-9D53-073B3BD72A22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FF34D-4F01-46BB-9FB6-38BBA5A000D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82DE8E-FA08-4792-A5D3-095E1FF25DAF}"/>
              </a:ext>
            </a:extLst>
          </p:cNvPr>
          <p:cNvSpPr/>
          <p:nvPr/>
        </p:nvSpPr>
        <p:spPr>
          <a:xfrm>
            <a:off x="2840809" y="4447131"/>
            <a:ext cx="2444256" cy="44365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F733A3-908E-4E87-9223-1571A236028D}"/>
              </a:ext>
            </a:extLst>
          </p:cNvPr>
          <p:cNvGrpSpPr/>
          <p:nvPr/>
        </p:nvGrpSpPr>
        <p:grpSpPr>
          <a:xfrm>
            <a:off x="2668751" y="4291638"/>
            <a:ext cx="274656" cy="268632"/>
            <a:chOff x="9309369" y="-347"/>
            <a:chExt cx="274656" cy="26863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5DD56B5-A442-46CB-BB80-FAD86D7F6D0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5389E5-754F-4A54-B1EF-04B44F84202B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2C7CB2-0434-45AE-B31D-3B59176735F3}"/>
              </a:ext>
            </a:extLst>
          </p:cNvPr>
          <p:cNvSpPr/>
          <p:nvPr/>
        </p:nvSpPr>
        <p:spPr>
          <a:xfrm>
            <a:off x="5354525" y="4425954"/>
            <a:ext cx="744271" cy="46482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E29F46F-4920-4BFF-BD34-348D4EEE10B2}"/>
              </a:ext>
            </a:extLst>
          </p:cNvPr>
          <p:cNvGrpSpPr/>
          <p:nvPr/>
        </p:nvGrpSpPr>
        <p:grpSpPr>
          <a:xfrm>
            <a:off x="6043921" y="4312815"/>
            <a:ext cx="274656" cy="268632"/>
            <a:chOff x="9309369" y="-347"/>
            <a:chExt cx="274656" cy="2686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DEB0BA1-D009-4FE2-97CB-8ACF439D84F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BF4B5F-3AE4-4A60-A70A-F8A2FA7940B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842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80987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PSV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Hydraulic 1/5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결과값을 출력하도록 계산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(56 Page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Line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을 관리하는 차트 추가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(Note2)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Line Chart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생성과 삭제는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Pump hydraulic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과 동일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(Page 42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54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C0DF557C-17D5-4CD6-871B-BE8D115C7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0" y="1323852"/>
            <a:ext cx="6340353" cy="471326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C859E9-3DC8-4C7A-952F-6F1405277318}"/>
              </a:ext>
            </a:extLst>
          </p:cNvPr>
          <p:cNvSpPr/>
          <p:nvPr/>
        </p:nvSpPr>
        <p:spPr>
          <a:xfrm>
            <a:off x="4495202" y="3854161"/>
            <a:ext cx="789862" cy="73461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8887E19-5303-4072-A6D8-05C986EB7963}"/>
              </a:ext>
            </a:extLst>
          </p:cNvPr>
          <p:cNvGrpSpPr/>
          <p:nvPr/>
        </p:nvGrpSpPr>
        <p:grpSpPr>
          <a:xfrm>
            <a:off x="4258156" y="3680482"/>
            <a:ext cx="274656" cy="268632"/>
            <a:chOff x="9309369" y="-347"/>
            <a:chExt cx="274656" cy="2686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C1CFF8A-C527-416D-8FA5-6597C333818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05825A-0057-4FDB-8089-CED9C3E8BF8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A9D0A3-7424-4D3F-8A96-007F730CB5DD}"/>
              </a:ext>
            </a:extLst>
          </p:cNvPr>
          <p:cNvGrpSpPr/>
          <p:nvPr/>
        </p:nvGrpSpPr>
        <p:grpSpPr>
          <a:xfrm>
            <a:off x="3605214" y="3103041"/>
            <a:ext cx="274656" cy="268632"/>
            <a:chOff x="9309369" y="-347"/>
            <a:chExt cx="274656" cy="26863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5A770C2-CD9A-4707-B4E5-32C1EA95C6A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6BACC8-7A25-433E-A598-3EB753D0E7D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46D5C1-E658-4F72-AEB9-921A43E0D74B}"/>
              </a:ext>
            </a:extLst>
          </p:cNvPr>
          <p:cNvGrpSpPr/>
          <p:nvPr/>
        </p:nvGrpSpPr>
        <p:grpSpPr>
          <a:xfrm>
            <a:off x="5430090" y="3092552"/>
            <a:ext cx="274656" cy="268632"/>
            <a:chOff x="9309369" y="-347"/>
            <a:chExt cx="274656" cy="268632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8E69612-3356-43EA-9895-7B3BF774A93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1C942B-EA81-4198-8F18-BEFBC3F8C4C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A5C20D-2C2E-43CE-9F04-E16FF310D4A3}"/>
              </a:ext>
            </a:extLst>
          </p:cNvPr>
          <p:cNvGrpSpPr/>
          <p:nvPr/>
        </p:nvGrpSpPr>
        <p:grpSpPr>
          <a:xfrm>
            <a:off x="3574416" y="2699352"/>
            <a:ext cx="274656" cy="268632"/>
            <a:chOff x="9309369" y="-347"/>
            <a:chExt cx="274656" cy="26863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63DEBC3-C427-45F8-B442-259D7999FA48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9A9071-4487-4906-ADBB-798E6242344B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3901F0-EF83-4689-97F4-0285CBD39FCD}"/>
              </a:ext>
            </a:extLst>
          </p:cNvPr>
          <p:cNvGrpSpPr/>
          <p:nvPr/>
        </p:nvGrpSpPr>
        <p:grpSpPr>
          <a:xfrm>
            <a:off x="5694127" y="2681236"/>
            <a:ext cx="274656" cy="268632"/>
            <a:chOff x="9309369" y="-347"/>
            <a:chExt cx="274656" cy="268632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5742FFC-5ED7-4654-8B4D-CFA6BFF2D68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CCF680-5579-4BE3-93CE-69E5A3AF740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921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91389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PSV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2/5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55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D84868-AA67-47CA-B6F2-E167DDFD7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1" y="1298536"/>
            <a:ext cx="6460950" cy="479187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62DC188-6700-44E4-9C20-86D98448EA55}"/>
              </a:ext>
            </a:extLst>
          </p:cNvPr>
          <p:cNvGrpSpPr/>
          <p:nvPr/>
        </p:nvGrpSpPr>
        <p:grpSpPr>
          <a:xfrm>
            <a:off x="3582805" y="1709451"/>
            <a:ext cx="274656" cy="268632"/>
            <a:chOff x="9309369" y="-347"/>
            <a:chExt cx="274656" cy="26863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BD6C017-0771-4000-A6DA-99F7A5C791B2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4436DE-D0A7-4B06-8327-ADF3C53EED5F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5743B1-3671-47CD-86B3-BD887035224B}"/>
              </a:ext>
            </a:extLst>
          </p:cNvPr>
          <p:cNvSpPr/>
          <p:nvPr/>
        </p:nvSpPr>
        <p:spPr>
          <a:xfrm>
            <a:off x="3941528" y="2352767"/>
            <a:ext cx="789862" cy="155650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9DC673-D0CC-4E1C-82C7-D2C66E63B878}"/>
              </a:ext>
            </a:extLst>
          </p:cNvPr>
          <p:cNvGrpSpPr/>
          <p:nvPr/>
        </p:nvGrpSpPr>
        <p:grpSpPr>
          <a:xfrm>
            <a:off x="4594062" y="2084135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4CE2A60-D9B6-4057-B69D-82C8B263DD2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DC79F-66D5-4CD7-BE95-EAA1EFF7F36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898ADA-3385-4DC1-AC87-225185FEF1ED}"/>
              </a:ext>
            </a:extLst>
          </p:cNvPr>
          <p:cNvGrpSpPr/>
          <p:nvPr/>
        </p:nvGrpSpPr>
        <p:grpSpPr>
          <a:xfrm>
            <a:off x="5958672" y="2066019"/>
            <a:ext cx="274656" cy="268632"/>
            <a:chOff x="9309369" y="-347"/>
            <a:chExt cx="274656" cy="26863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0E6802-6851-4B61-847C-6F8555F9894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3A590B-61BC-4A20-9D62-BD2F17479DC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FD2EC-8912-4C28-B970-21E379C8C801}"/>
              </a:ext>
            </a:extLst>
          </p:cNvPr>
          <p:cNvSpPr/>
          <p:nvPr/>
        </p:nvSpPr>
        <p:spPr>
          <a:xfrm>
            <a:off x="6128842" y="2316536"/>
            <a:ext cx="789862" cy="58605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202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938350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PSV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3/5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결과 값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파이프 입력 방식은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Line Hydraulic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참고 하되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Control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Valve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는 제외한다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 (Page 26 ~ 30)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56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EA664AC-7F49-458C-83CD-FD7D4D1D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66" y="1157899"/>
            <a:ext cx="6581925" cy="485700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1BD687-2A68-4B1A-BC6D-8F9068323B5F}"/>
              </a:ext>
            </a:extLst>
          </p:cNvPr>
          <p:cNvGrpSpPr/>
          <p:nvPr/>
        </p:nvGrpSpPr>
        <p:grpSpPr>
          <a:xfrm>
            <a:off x="4322819" y="3785762"/>
            <a:ext cx="274656" cy="268632"/>
            <a:chOff x="9309369" y="-347"/>
            <a:chExt cx="274656" cy="26863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C88E46F-09F1-4AF5-A700-DC56C5DFA1C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7D6782-494D-45BD-9FD9-0AE30476106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9DC44A-3EE1-4222-954C-1A3A32137E9E}"/>
              </a:ext>
            </a:extLst>
          </p:cNvPr>
          <p:cNvSpPr/>
          <p:nvPr/>
        </p:nvSpPr>
        <p:spPr>
          <a:xfrm>
            <a:off x="4492989" y="4036279"/>
            <a:ext cx="789862" cy="58605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23C78D-6771-4D12-84D7-A84C3DF8EF5B}"/>
              </a:ext>
            </a:extLst>
          </p:cNvPr>
          <p:cNvGrpSpPr/>
          <p:nvPr/>
        </p:nvGrpSpPr>
        <p:grpSpPr>
          <a:xfrm>
            <a:off x="5887803" y="3767646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141525D-00B6-4BA6-ACED-0585C432F92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299539-CAB9-4FEA-86B9-5C88AC44C4F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E7C274-7BB7-4A75-8E42-08A15C7A9BC2}"/>
              </a:ext>
            </a:extLst>
          </p:cNvPr>
          <p:cNvSpPr/>
          <p:nvPr/>
        </p:nvSpPr>
        <p:spPr>
          <a:xfrm>
            <a:off x="6057973" y="4018163"/>
            <a:ext cx="789862" cy="58605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A0555A-C884-4F59-8A69-7E9FFC0671A6}"/>
              </a:ext>
            </a:extLst>
          </p:cNvPr>
          <p:cNvSpPr/>
          <p:nvPr/>
        </p:nvSpPr>
        <p:spPr>
          <a:xfrm>
            <a:off x="2893619" y="5180646"/>
            <a:ext cx="4127966" cy="58605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12DAE6-45E0-40A5-B76A-C394116037FA}"/>
              </a:ext>
            </a:extLst>
          </p:cNvPr>
          <p:cNvGrpSpPr/>
          <p:nvPr/>
        </p:nvGrpSpPr>
        <p:grpSpPr>
          <a:xfrm>
            <a:off x="2751719" y="5002225"/>
            <a:ext cx="274656" cy="268632"/>
            <a:chOff x="9309369" y="-347"/>
            <a:chExt cx="274656" cy="26863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A07BF38-950B-46FE-A51B-B50A981E0C1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D921EA-EE37-4362-A80C-5C2B83904F6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98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421073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PSV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4/5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Calculation Button Suction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과 동일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Line Chart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추가 및 삭제 방식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Suction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동일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 방식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Suction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과 동일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57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12FB555-ADD8-4B40-BA41-A352C8A92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0" y="1228638"/>
            <a:ext cx="6478736" cy="4803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694B6E-080F-41C7-B17A-A2AB32D446ED}"/>
              </a:ext>
            </a:extLst>
          </p:cNvPr>
          <p:cNvGrpSpPr/>
          <p:nvPr/>
        </p:nvGrpSpPr>
        <p:grpSpPr>
          <a:xfrm>
            <a:off x="3643311" y="1856294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89B1A72-CDCC-414E-98BB-EB1E328EDF1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BA2BA-070E-4588-AB2D-B37A17E4CBC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FACC60-D1A9-4E1D-B355-FAA049C83482}"/>
              </a:ext>
            </a:extLst>
          </p:cNvPr>
          <p:cNvSpPr/>
          <p:nvPr/>
        </p:nvSpPr>
        <p:spPr>
          <a:xfrm>
            <a:off x="3981261" y="4061445"/>
            <a:ext cx="789862" cy="132428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D559B12-C6FE-4246-B3E6-9B1C3D0736B7}"/>
              </a:ext>
            </a:extLst>
          </p:cNvPr>
          <p:cNvGrpSpPr/>
          <p:nvPr/>
        </p:nvGrpSpPr>
        <p:grpSpPr>
          <a:xfrm>
            <a:off x="5560309" y="1820063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9ED145-7F5B-479D-9B34-95F75CFB4DE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02C979-76E2-4854-A7FF-A5694B28D79B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851E5-7D45-48BE-8B85-EDC93D27BB40}"/>
              </a:ext>
            </a:extLst>
          </p:cNvPr>
          <p:cNvSpPr/>
          <p:nvPr/>
        </p:nvSpPr>
        <p:spPr>
          <a:xfrm>
            <a:off x="6172185" y="4027888"/>
            <a:ext cx="789862" cy="56927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A2977B-D143-4F02-A1A0-87F56032CE27}"/>
              </a:ext>
            </a:extLst>
          </p:cNvPr>
          <p:cNvSpPr/>
          <p:nvPr/>
        </p:nvSpPr>
        <p:spPr>
          <a:xfrm>
            <a:off x="4529341" y="2636713"/>
            <a:ext cx="789862" cy="62660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7AB630-4F34-46BD-B7CA-B2F4A2FAB593}"/>
              </a:ext>
            </a:extLst>
          </p:cNvPr>
          <p:cNvGrpSpPr/>
          <p:nvPr/>
        </p:nvGrpSpPr>
        <p:grpSpPr>
          <a:xfrm>
            <a:off x="4392013" y="2418507"/>
            <a:ext cx="274656" cy="268632"/>
            <a:chOff x="9309369" y="-347"/>
            <a:chExt cx="274656" cy="26863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3485ED2-7526-49F8-B7CF-9B4E8EC35DCC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581E06-6EBA-451F-9217-8FCB43ED1FB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B01253-5B21-46B5-8747-FEFA0689AF75}"/>
              </a:ext>
            </a:extLst>
          </p:cNvPr>
          <p:cNvGrpSpPr/>
          <p:nvPr/>
        </p:nvGrpSpPr>
        <p:grpSpPr>
          <a:xfrm>
            <a:off x="3652455" y="3423273"/>
            <a:ext cx="274656" cy="268632"/>
            <a:chOff x="9309369" y="-347"/>
            <a:chExt cx="274656" cy="2686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B277C3F-60A3-4014-9C66-964A44FFD58C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D31614-D369-4C92-A738-0586F383D29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A3517E-37E1-4EEB-A947-07FCC22EAAE2}"/>
              </a:ext>
            </a:extLst>
          </p:cNvPr>
          <p:cNvGrpSpPr/>
          <p:nvPr/>
        </p:nvGrpSpPr>
        <p:grpSpPr>
          <a:xfrm>
            <a:off x="4667732" y="3868784"/>
            <a:ext cx="274656" cy="268632"/>
            <a:chOff x="9309369" y="-347"/>
            <a:chExt cx="274656" cy="26863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9E1E28C-EF18-49A0-BE03-B6F2B24D858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AFC1F6-4DCB-453D-BC42-A198EB671DE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A02B93A-3989-4E58-BA99-5CFED914DADD}"/>
              </a:ext>
            </a:extLst>
          </p:cNvPr>
          <p:cNvGrpSpPr/>
          <p:nvPr/>
        </p:nvGrpSpPr>
        <p:grpSpPr>
          <a:xfrm>
            <a:off x="6808448" y="3797283"/>
            <a:ext cx="274656" cy="268632"/>
            <a:chOff x="9309369" y="-347"/>
            <a:chExt cx="274656" cy="268632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AA3922C-17E0-4AFB-AE3B-7D39369183E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E05CE7-5DF3-4930-B4F1-D2EEA1B3993C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0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402957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메뉴 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2/4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4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D38E7C-E836-4D8C-9B4C-9341565D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18" y="1342282"/>
            <a:ext cx="62674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89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47318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PSV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Hydraulic 5/5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계산 과정 및 결과를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My Data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저장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가입을 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경우 가능하지만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하지 않은 경우 불가능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(Page 26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), Line Hydraulic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외에도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Pump Hydraulic, PSV  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Hydraulic, Pipe Heat Transfer, Tank Heat Transfer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에도 적용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58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9EEA39D-459C-4E2E-BE23-DA547AFF0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14" y="1249164"/>
            <a:ext cx="6091891" cy="451407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EB80695-6926-47C0-9BA9-47229CEF9636}"/>
              </a:ext>
            </a:extLst>
          </p:cNvPr>
          <p:cNvGrpSpPr/>
          <p:nvPr/>
        </p:nvGrpSpPr>
        <p:grpSpPr>
          <a:xfrm>
            <a:off x="6067422" y="4876331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C46E85B-AA89-4E48-ADA2-1E39817E86B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A105E1-D9C6-40FF-977A-772A0EEA4DFC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959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96425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Pipe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Heat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Transfer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Line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을 관리하는 차트 추가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(Note2)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Phase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Box. Liquid, Vapor, 2Phase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Hydraulic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과 달리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2Phase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계산하는 방법은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표시하지 않아도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Vapor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가리킬 경우 입력 창을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닫고 나머지는 데이터를 입력할 수 있도록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5. 3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Liquid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가리킬 경우 입력 창을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닫고 나머지는 데이터를 입력할 수 있도록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Line Chart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생성과 삭제는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Pump hydraulic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과 동일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(Page 42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59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9BC0EEAE-B47E-4E4D-93CA-69526EF3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11" y="1329209"/>
            <a:ext cx="6453565" cy="481153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70F5C69-CC41-42F9-AD15-C05F8A8ED872}"/>
              </a:ext>
            </a:extLst>
          </p:cNvPr>
          <p:cNvGrpSpPr/>
          <p:nvPr/>
        </p:nvGrpSpPr>
        <p:grpSpPr>
          <a:xfrm>
            <a:off x="5128162" y="3177146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DAFFBDA-64F6-4F5C-963B-43A60FF58A8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D1FBC5-6FDC-424E-B388-57F607E8671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7E29D74-7FA4-45D1-B270-D082C347E8A8}"/>
              </a:ext>
            </a:extLst>
          </p:cNvPr>
          <p:cNvGrpSpPr/>
          <p:nvPr/>
        </p:nvGrpSpPr>
        <p:grpSpPr>
          <a:xfrm>
            <a:off x="6958360" y="3177319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7DF9080-2FBB-43EC-9538-62F3039FFE1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09CC1A-4F8F-4C62-B036-8596B7367C0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9509A5-4063-4CD5-BA68-9732027CA6BB}"/>
              </a:ext>
            </a:extLst>
          </p:cNvPr>
          <p:cNvSpPr/>
          <p:nvPr/>
        </p:nvSpPr>
        <p:spPr>
          <a:xfrm>
            <a:off x="4456750" y="4422780"/>
            <a:ext cx="789862" cy="119784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17FF93-E9AE-4257-B2ED-1C991FAB89F9}"/>
              </a:ext>
            </a:extLst>
          </p:cNvPr>
          <p:cNvSpPr/>
          <p:nvPr/>
        </p:nvSpPr>
        <p:spPr>
          <a:xfrm>
            <a:off x="5377651" y="4396356"/>
            <a:ext cx="789862" cy="122426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05EE8F-7AAD-43D5-A691-4AD9651B57A0}"/>
              </a:ext>
            </a:extLst>
          </p:cNvPr>
          <p:cNvGrpSpPr/>
          <p:nvPr/>
        </p:nvGrpSpPr>
        <p:grpSpPr>
          <a:xfrm>
            <a:off x="4957078" y="3848666"/>
            <a:ext cx="274656" cy="268632"/>
            <a:chOff x="9309369" y="-347"/>
            <a:chExt cx="274656" cy="2686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ED371E7-6C8A-4E0D-A7E8-211B405B5B80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0E5050-289E-4D63-9C78-2081A4E761D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0BAD9B-631C-4134-8058-9BDB566A2946}"/>
              </a:ext>
            </a:extLst>
          </p:cNvPr>
          <p:cNvGrpSpPr/>
          <p:nvPr/>
        </p:nvGrpSpPr>
        <p:grpSpPr>
          <a:xfrm>
            <a:off x="4319422" y="4166471"/>
            <a:ext cx="274656" cy="268632"/>
            <a:chOff x="9309369" y="-347"/>
            <a:chExt cx="274656" cy="2686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90D0B30-EC34-44EF-B00D-53B1A6C0366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50BB4-A035-4A6C-8089-FF74B288A16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EE48B0-42AE-4130-BEDA-E6C6066955D5}"/>
              </a:ext>
            </a:extLst>
          </p:cNvPr>
          <p:cNvGrpSpPr/>
          <p:nvPr/>
        </p:nvGrpSpPr>
        <p:grpSpPr>
          <a:xfrm>
            <a:off x="5222590" y="4166471"/>
            <a:ext cx="274656" cy="268632"/>
            <a:chOff x="9309369" y="-347"/>
            <a:chExt cx="274656" cy="26863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79866DE-7DC8-406D-9C18-ABE294EBBC62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93BBAD-B5E7-4B91-A7FE-C601AE37503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386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84590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Pipe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Heat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Transfer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2/4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Data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Page 59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Liquid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경우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창을 닫고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Vapor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경우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강제로 입력한다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그리고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2Phase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 경우 데이터를 직접 입력하게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60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4EF40DBE-A9CA-43EB-9043-352015D3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85" y="1342326"/>
            <a:ext cx="6266096" cy="46474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B8AF6A-6D3F-431D-B1E6-83DE8EF9F861}"/>
              </a:ext>
            </a:extLst>
          </p:cNvPr>
          <p:cNvSpPr/>
          <p:nvPr/>
        </p:nvSpPr>
        <p:spPr>
          <a:xfrm>
            <a:off x="4280514" y="3324872"/>
            <a:ext cx="789862" cy="50947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4951CE-8998-44F2-A2CF-2CC1951B728D}"/>
              </a:ext>
            </a:extLst>
          </p:cNvPr>
          <p:cNvGrpSpPr/>
          <p:nvPr/>
        </p:nvGrpSpPr>
        <p:grpSpPr>
          <a:xfrm>
            <a:off x="4143186" y="3056240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A359EF4-A46A-43A9-883D-DEC7DDA209B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A1D074-C065-4BB7-8B76-9C0D4BF5B18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DD7DB33-0550-45A9-8F6C-E6E9DC0EBB31}"/>
              </a:ext>
            </a:extLst>
          </p:cNvPr>
          <p:cNvGrpSpPr/>
          <p:nvPr/>
        </p:nvGrpSpPr>
        <p:grpSpPr>
          <a:xfrm>
            <a:off x="4074522" y="3834348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BB1231A-86C8-4302-BE03-A99C8DA3FF8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EDE71-249D-49CD-821B-AFDFE1C1684A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790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9603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Pipe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Heat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Transfer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3/4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Emissivity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상태를 결정하는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아래의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 창을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Combo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값에 따라 결정하게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Shape &amp; Condition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상태를 결정하는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아래의 입력 창을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값에 따라 결정하게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Environment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Button Bar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5. 4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Button 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Bare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가리킬 경우 데이터를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하게 하고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Buried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경우 입력 창을 닫는다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6. 4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Button Bar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Bare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가리킬 경우 입력창을 닫고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Buried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 경우 데이터를 입력하게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7. Season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을 결정하는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61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A883484-B9F7-46E7-BDB8-8C9D7B541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02" y="1345951"/>
            <a:ext cx="6479447" cy="48075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F4AE73-65A2-429A-884F-310F5BE35A42}"/>
              </a:ext>
            </a:extLst>
          </p:cNvPr>
          <p:cNvSpPr/>
          <p:nvPr/>
        </p:nvSpPr>
        <p:spPr>
          <a:xfrm>
            <a:off x="6509857" y="3174262"/>
            <a:ext cx="687898" cy="50947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4E16B0-DF64-48A0-AA51-CD1955D85984}"/>
              </a:ext>
            </a:extLst>
          </p:cNvPr>
          <p:cNvGrpSpPr/>
          <p:nvPr/>
        </p:nvGrpSpPr>
        <p:grpSpPr>
          <a:xfrm>
            <a:off x="5133087" y="2951760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EDCAE1F-5E26-4E33-87B7-E0C3AE2CDCB0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221204-7594-4CD4-8594-EF7145ACC0E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E0AC6E-AF5B-4ABF-9AE4-8FABB4799FB1}"/>
              </a:ext>
            </a:extLst>
          </p:cNvPr>
          <p:cNvGrpSpPr/>
          <p:nvPr/>
        </p:nvGrpSpPr>
        <p:grpSpPr>
          <a:xfrm>
            <a:off x="5142231" y="3294684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D528606-B2D5-4C48-81F5-712A0D6B903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D0954-2E6E-4B44-9D1C-FA3A242633F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F325E7-6605-439D-A6BD-F809F2C2D7E5}"/>
              </a:ext>
            </a:extLst>
          </p:cNvPr>
          <p:cNvGrpSpPr/>
          <p:nvPr/>
        </p:nvGrpSpPr>
        <p:grpSpPr>
          <a:xfrm>
            <a:off x="5151375" y="3729135"/>
            <a:ext cx="274656" cy="268632"/>
            <a:chOff x="9309369" y="-347"/>
            <a:chExt cx="274656" cy="2686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B7C9D08-7DEC-46E7-B711-E8056B7303B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51A8BF-DC39-4500-B710-7F47D7367EEC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305891-E58F-4FFD-848A-98770AEBB648}"/>
              </a:ext>
            </a:extLst>
          </p:cNvPr>
          <p:cNvGrpSpPr/>
          <p:nvPr/>
        </p:nvGrpSpPr>
        <p:grpSpPr>
          <a:xfrm>
            <a:off x="5123052" y="4041257"/>
            <a:ext cx="274656" cy="268632"/>
            <a:chOff x="9309369" y="-347"/>
            <a:chExt cx="274656" cy="26863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AF3B674-9A3A-43B0-AD0F-9B3BC2AA194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84A26C-CD85-4D6D-8161-A40B71592E1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F78D20-F0F8-4EAC-9423-D53D6CCD60E0}"/>
              </a:ext>
            </a:extLst>
          </p:cNvPr>
          <p:cNvSpPr/>
          <p:nvPr/>
        </p:nvSpPr>
        <p:spPr>
          <a:xfrm>
            <a:off x="6506588" y="3917324"/>
            <a:ext cx="687898" cy="92312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491B25-FA1C-4DB5-87E8-271D5AE608C3}"/>
              </a:ext>
            </a:extLst>
          </p:cNvPr>
          <p:cNvSpPr/>
          <p:nvPr/>
        </p:nvSpPr>
        <p:spPr>
          <a:xfrm>
            <a:off x="4564642" y="4458021"/>
            <a:ext cx="719954" cy="52413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0F14C3C-BBE8-4F9C-95A0-72046E37470C}"/>
              </a:ext>
            </a:extLst>
          </p:cNvPr>
          <p:cNvGrpSpPr/>
          <p:nvPr/>
        </p:nvGrpSpPr>
        <p:grpSpPr>
          <a:xfrm>
            <a:off x="5204109" y="4320771"/>
            <a:ext cx="274656" cy="268632"/>
            <a:chOff x="9309369" y="-347"/>
            <a:chExt cx="274656" cy="2686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6913DE5-24BD-412F-A056-0B46799771B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C478F0-59FE-47E7-B5BF-D2B930453F26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60F360-BABF-4A7C-861B-49A662034EA8}"/>
              </a:ext>
            </a:extLst>
          </p:cNvPr>
          <p:cNvGrpSpPr/>
          <p:nvPr/>
        </p:nvGrpSpPr>
        <p:grpSpPr>
          <a:xfrm>
            <a:off x="4646285" y="2767670"/>
            <a:ext cx="274656" cy="268632"/>
            <a:chOff x="9309369" y="-347"/>
            <a:chExt cx="274656" cy="2686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0EAD439-1F57-4959-882E-57BA5DEE9FCC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788DE5-B148-4631-8C5E-657D40D5EEA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C64B023-DE73-4875-B3BB-03702CAA65D1}"/>
              </a:ext>
            </a:extLst>
          </p:cNvPr>
          <p:cNvGrpSpPr/>
          <p:nvPr/>
        </p:nvGrpSpPr>
        <p:grpSpPr>
          <a:xfrm>
            <a:off x="7159087" y="2993944"/>
            <a:ext cx="274656" cy="268632"/>
            <a:chOff x="9309369" y="-347"/>
            <a:chExt cx="274656" cy="26863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DF82B2E-6A09-43F2-9F94-248FCD793CB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D97B1C-7331-45B7-A3F4-62F98F375A1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3128EF-8311-4064-BBF9-23B71D04E2CB}"/>
              </a:ext>
            </a:extLst>
          </p:cNvPr>
          <p:cNvGrpSpPr/>
          <p:nvPr/>
        </p:nvGrpSpPr>
        <p:grpSpPr>
          <a:xfrm>
            <a:off x="7139702" y="3831601"/>
            <a:ext cx="274656" cy="268632"/>
            <a:chOff x="9309369" y="-347"/>
            <a:chExt cx="274656" cy="26863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BD540E-7D4D-44BE-9648-6A9165860D4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F62B08-ACA6-4A67-A44D-032810262C2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6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299BCF-9617-49B7-87BD-B049FD67997E}"/>
              </a:ext>
            </a:extLst>
          </p:cNvPr>
          <p:cNvGrpSpPr/>
          <p:nvPr/>
        </p:nvGrpSpPr>
        <p:grpSpPr>
          <a:xfrm>
            <a:off x="5930094" y="3615420"/>
            <a:ext cx="274656" cy="268632"/>
            <a:chOff x="9309369" y="-347"/>
            <a:chExt cx="274656" cy="26863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20CA7CF-613D-4473-9EE7-FED6C7D60EB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EC66B7-BC2C-4675-8042-3FBE0A24E7D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7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524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031772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Pipe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Heat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Transfer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4/4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계산 과정 및 결과를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My Data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저장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가입을 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경우 가능하지만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하지 않은 경우 불가능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(Line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Hydraulic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외에도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Pump Hydraulic, PSV Hydraulic,  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Pipe Heat Transfer, Tank Heat Transfer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에도 적용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파이프 입력 방식은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Line Hydraulic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참고 하되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Control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Valve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는 제외한다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 (Page 26 ~ 30)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3. Calculation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버튼으로 계산하는 방식 참고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(Page 31)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62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0AC8321-B07D-4878-986A-C5EBD077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8" y="1283515"/>
            <a:ext cx="6166563" cy="45772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99B344-4395-4BDF-A240-5A5AE49D75AE}"/>
              </a:ext>
            </a:extLst>
          </p:cNvPr>
          <p:cNvSpPr/>
          <p:nvPr/>
        </p:nvSpPr>
        <p:spPr>
          <a:xfrm>
            <a:off x="5165099" y="3015114"/>
            <a:ext cx="719954" cy="172607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993F90-6F37-4711-BA91-2F2A853C5BD0}"/>
              </a:ext>
            </a:extLst>
          </p:cNvPr>
          <p:cNvGrpSpPr/>
          <p:nvPr/>
        </p:nvGrpSpPr>
        <p:grpSpPr>
          <a:xfrm>
            <a:off x="5027771" y="2819142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B2020BA-8054-4A1A-9DF6-4A90AC9E519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70803F-6E78-4959-88B0-4E61DF55ECBF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4250-A49A-4702-8BF4-1B033F18EE31}"/>
              </a:ext>
            </a:extLst>
          </p:cNvPr>
          <p:cNvGrpSpPr/>
          <p:nvPr/>
        </p:nvGrpSpPr>
        <p:grpSpPr>
          <a:xfrm>
            <a:off x="6648245" y="3160368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CB0AD8-8CA7-4D94-958F-94E2853ADB9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8A1BBD-D16E-489D-8E3F-9D937CD8A18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9F380A-3426-45C8-B46D-70E8348559F8}"/>
              </a:ext>
            </a:extLst>
          </p:cNvPr>
          <p:cNvGrpSpPr/>
          <p:nvPr/>
        </p:nvGrpSpPr>
        <p:grpSpPr>
          <a:xfrm>
            <a:off x="6639101" y="3659855"/>
            <a:ext cx="274656" cy="268632"/>
            <a:chOff x="9309369" y="-347"/>
            <a:chExt cx="274656" cy="2686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D484BD9-58C1-4E99-9E74-9896CE58846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D52255-794C-4475-8A4D-035FD05B169F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99DD61-121B-4C45-9DBE-B1512B9DB46C}"/>
              </a:ext>
            </a:extLst>
          </p:cNvPr>
          <p:cNvGrpSpPr/>
          <p:nvPr/>
        </p:nvGrpSpPr>
        <p:grpSpPr>
          <a:xfrm>
            <a:off x="6657389" y="4144648"/>
            <a:ext cx="274656" cy="268632"/>
            <a:chOff x="9309369" y="-347"/>
            <a:chExt cx="274656" cy="2686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062E7D7-B606-470F-94E2-0181C943CD59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49DBE6-012C-4070-ACB5-6A72EB5C24C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31576E-EA6F-43B6-B265-C03A41078340}"/>
              </a:ext>
            </a:extLst>
          </p:cNvPr>
          <p:cNvGrpSpPr/>
          <p:nvPr/>
        </p:nvGrpSpPr>
        <p:grpSpPr>
          <a:xfrm>
            <a:off x="6017088" y="4985316"/>
            <a:ext cx="274656" cy="268632"/>
            <a:chOff x="9309369" y="-347"/>
            <a:chExt cx="274656" cy="26863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3E9EF26-BFE5-45D1-8401-2A3979E54220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45C21F-810A-488B-A825-4A4E31AF24E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849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17947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Tank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Heat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Transfer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Type of Surface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값에 따라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아래의 데이터 입력 값이 결정된다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Tank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그림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Type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을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 Type of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Body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6. Type of Head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7. Equip on Leg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정하는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Combo Box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8. Calculate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버튼으로 계산 결과 값을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출력하도록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(Page 53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필수 데이터를 입력하지 않을 경우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(Page 66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63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E9852CC-BE8B-46DA-A730-CDE8DC90F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92" y="1351997"/>
            <a:ext cx="6133662" cy="45463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634110E-6A0A-41F7-9415-C7DA1558FFAB}"/>
              </a:ext>
            </a:extLst>
          </p:cNvPr>
          <p:cNvGrpSpPr/>
          <p:nvPr/>
        </p:nvGrpSpPr>
        <p:grpSpPr>
          <a:xfrm>
            <a:off x="3593254" y="2500361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AC705A5-AE32-4DF6-A2E4-F892873D4A00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10458D-0B92-4DCF-ACBB-7F90E7DD16E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CCEEA8-B7B7-46D4-BB1F-B59263AE54DE}"/>
              </a:ext>
            </a:extLst>
          </p:cNvPr>
          <p:cNvGrpSpPr/>
          <p:nvPr/>
        </p:nvGrpSpPr>
        <p:grpSpPr>
          <a:xfrm>
            <a:off x="4181841" y="3005099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657C42C-9C42-4317-AB08-17EDC1EDC34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589C08-B44A-4255-974C-1202853595B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604601-892A-4325-8072-2902ED7094D2}"/>
              </a:ext>
            </a:extLst>
          </p:cNvPr>
          <p:cNvSpPr/>
          <p:nvPr/>
        </p:nvSpPr>
        <p:spPr>
          <a:xfrm>
            <a:off x="6138222" y="4642964"/>
            <a:ext cx="719954" cy="106994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623533-D382-417A-BCFA-50C988A0F3CD}"/>
              </a:ext>
            </a:extLst>
          </p:cNvPr>
          <p:cNvGrpSpPr/>
          <p:nvPr/>
        </p:nvGrpSpPr>
        <p:grpSpPr>
          <a:xfrm>
            <a:off x="5958672" y="4457491"/>
            <a:ext cx="274656" cy="268632"/>
            <a:chOff x="9309369" y="-347"/>
            <a:chExt cx="274656" cy="2686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43004F7-E8B7-4444-A2E1-A3A46DC1D22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B7C5C-451A-44D9-A70D-51FCF1A0385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5D66E7-35AE-4A7C-9932-1FAD7CB9D6BF}"/>
              </a:ext>
            </a:extLst>
          </p:cNvPr>
          <p:cNvSpPr/>
          <p:nvPr/>
        </p:nvSpPr>
        <p:spPr>
          <a:xfrm>
            <a:off x="4212306" y="4093598"/>
            <a:ext cx="719954" cy="47840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8803CB-8072-403A-B36D-950485E09136}"/>
              </a:ext>
            </a:extLst>
          </p:cNvPr>
          <p:cNvGrpSpPr/>
          <p:nvPr/>
        </p:nvGrpSpPr>
        <p:grpSpPr>
          <a:xfrm>
            <a:off x="4039941" y="3952260"/>
            <a:ext cx="274656" cy="268632"/>
            <a:chOff x="9309369" y="-347"/>
            <a:chExt cx="274656" cy="26863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BA671DD-4FDD-4929-92D8-53F2F159C361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2723A9-E364-482C-ACD1-575B1482A57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793C8C-823F-4CAC-B814-20203E8633EF}"/>
              </a:ext>
            </a:extLst>
          </p:cNvPr>
          <p:cNvGrpSpPr/>
          <p:nvPr/>
        </p:nvGrpSpPr>
        <p:grpSpPr>
          <a:xfrm>
            <a:off x="4794932" y="3306883"/>
            <a:ext cx="274656" cy="268632"/>
            <a:chOff x="9309369" y="-347"/>
            <a:chExt cx="274656" cy="2686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3F5F9A2-017D-4521-9E4B-69AE1450619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E5EA4D-D115-4C18-840A-9FAC09838ECB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C9334C-51D2-4896-BFD9-422EDE75720A}"/>
              </a:ext>
            </a:extLst>
          </p:cNvPr>
          <p:cNvGrpSpPr/>
          <p:nvPr/>
        </p:nvGrpSpPr>
        <p:grpSpPr>
          <a:xfrm>
            <a:off x="4804076" y="3619981"/>
            <a:ext cx="274656" cy="268632"/>
            <a:chOff x="9309369" y="-347"/>
            <a:chExt cx="274656" cy="26863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D468B8B-C020-40F8-8412-4BAFEA75EAE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5F201C-FD66-409A-93CF-EE27EA81257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66AB0F-7351-474F-8B10-F8B9B508CE16}"/>
              </a:ext>
            </a:extLst>
          </p:cNvPr>
          <p:cNvGrpSpPr/>
          <p:nvPr/>
        </p:nvGrpSpPr>
        <p:grpSpPr>
          <a:xfrm>
            <a:off x="6583520" y="2993768"/>
            <a:ext cx="274656" cy="268632"/>
            <a:chOff x="9309369" y="-347"/>
            <a:chExt cx="274656" cy="26863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D71A875-68E2-4443-81CB-1478B6B0424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F005C8-14F5-4187-BC78-9AB6C340CFE1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001CB0-B4B9-40A9-962F-BA76A9E33F05}"/>
              </a:ext>
            </a:extLst>
          </p:cNvPr>
          <p:cNvGrpSpPr/>
          <p:nvPr/>
        </p:nvGrpSpPr>
        <p:grpSpPr>
          <a:xfrm>
            <a:off x="3522572" y="4491870"/>
            <a:ext cx="274656" cy="268632"/>
            <a:chOff x="9309369" y="-347"/>
            <a:chExt cx="274656" cy="26863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3342A4-E603-4B70-99E8-EAC3FF4CE5F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AEAE7C-73DE-4FA8-B1FA-1D272816B54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251897-657E-4F4D-B25B-E71C2A7C69CB}"/>
              </a:ext>
            </a:extLst>
          </p:cNvPr>
          <p:cNvGrpSpPr/>
          <p:nvPr/>
        </p:nvGrpSpPr>
        <p:grpSpPr>
          <a:xfrm>
            <a:off x="3522572" y="4785669"/>
            <a:ext cx="274656" cy="268632"/>
            <a:chOff x="9309369" y="-347"/>
            <a:chExt cx="274656" cy="26863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2D7861-AA7B-48AF-B95B-10A76DFB400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9AE296-2DF8-4574-B23A-72649B1119FF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A68CD06-00F9-486D-B475-6FF552106348}"/>
              </a:ext>
            </a:extLst>
          </p:cNvPr>
          <p:cNvGrpSpPr/>
          <p:nvPr/>
        </p:nvGrpSpPr>
        <p:grpSpPr>
          <a:xfrm>
            <a:off x="3522572" y="5081781"/>
            <a:ext cx="274656" cy="268632"/>
            <a:chOff x="9309369" y="-347"/>
            <a:chExt cx="274656" cy="268632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6863703-7FAA-469A-B555-9EA715D60E0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9CBECB-3A52-4E6F-AA6E-87686216953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6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8D28E1D-7D68-4824-A285-0112C3A40E67}"/>
              </a:ext>
            </a:extLst>
          </p:cNvPr>
          <p:cNvGrpSpPr/>
          <p:nvPr/>
        </p:nvGrpSpPr>
        <p:grpSpPr>
          <a:xfrm>
            <a:off x="3522572" y="5377893"/>
            <a:ext cx="274656" cy="268632"/>
            <a:chOff x="9309369" y="-347"/>
            <a:chExt cx="274656" cy="268632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043A014-42ED-433B-971E-3647B5DCF8B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9FF698-68A6-4186-8B33-DB32BBFC8B81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7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2E78169-E8C0-4C24-B9F7-D6F535AD08E7}"/>
              </a:ext>
            </a:extLst>
          </p:cNvPr>
          <p:cNvGrpSpPr/>
          <p:nvPr/>
        </p:nvGrpSpPr>
        <p:grpSpPr>
          <a:xfrm>
            <a:off x="5617160" y="2477936"/>
            <a:ext cx="274656" cy="268632"/>
            <a:chOff x="9309369" y="-347"/>
            <a:chExt cx="274656" cy="268632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043415B-6533-4B58-B839-D2D8A4F937A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CC0141-A7EF-4E83-9889-170C2663197B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8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309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84892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Tank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Heat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Transfer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64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B06C02-CAE6-4F3F-BEF7-468031269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07" y="1322772"/>
            <a:ext cx="6373416" cy="47426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AB276D8-C018-4A83-AA64-CB91A052F5F3}"/>
              </a:ext>
            </a:extLst>
          </p:cNvPr>
          <p:cNvSpPr/>
          <p:nvPr/>
        </p:nvSpPr>
        <p:spPr>
          <a:xfrm>
            <a:off x="4237470" y="2197154"/>
            <a:ext cx="2864665" cy="76798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242662-938E-4677-BBD7-A4888CCD39FD}"/>
              </a:ext>
            </a:extLst>
          </p:cNvPr>
          <p:cNvGrpSpPr/>
          <p:nvPr/>
        </p:nvGrpSpPr>
        <p:grpSpPr>
          <a:xfrm>
            <a:off x="4082387" y="1999544"/>
            <a:ext cx="274656" cy="268632"/>
            <a:chOff x="9309369" y="-347"/>
            <a:chExt cx="274656" cy="2686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E42F25C-5809-42AF-85F6-415E6F44370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98BDFF-5E8C-422D-BEDC-8A666E4C3778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84E3C7-F6C8-4BC5-B8CD-28D7D27DE804}"/>
              </a:ext>
            </a:extLst>
          </p:cNvPr>
          <p:cNvSpPr/>
          <p:nvPr/>
        </p:nvSpPr>
        <p:spPr>
          <a:xfrm>
            <a:off x="4250653" y="3229387"/>
            <a:ext cx="2864665" cy="30392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9B9B-1F66-4DCE-AD56-5CE188CFDB75}"/>
              </a:ext>
            </a:extLst>
          </p:cNvPr>
          <p:cNvSpPr/>
          <p:nvPr/>
        </p:nvSpPr>
        <p:spPr>
          <a:xfrm>
            <a:off x="4470734" y="3888986"/>
            <a:ext cx="2444971" cy="164624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DEB76D-EDAA-46B4-B434-7FA8CD2D77A9}"/>
              </a:ext>
            </a:extLst>
          </p:cNvPr>
          <p:cNvGrpSpPr/>
          <p:nvPr/>
        </p:nvGrpSpPr>
        <p:grpSpPr>
          <a:xfrm>
            <a:off x="7100242" y="3028089"/>
            <a:ext cx="274656" cy="268632"/>
            <a:chOff x="9309369" y="-347"/>
            <a:chExt cx="274656" cy="2686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319301F-F737-484A-B5C1-0B8E7B7359C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B0C35-4BCB-41CE-A026-0E101FDB32A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84B685-B3C7-4796-9EF5-5119B3D54A87}"/>
              </a:ext>
            </a:extLst>
          </p:cNvPr>
          <p:cNvGrpSpPr/>
          <p:nvPr/>
        </p:nvGrpSpPr>
        <p:grpSpPr>
          <a:xfrm>
            <a:off x="6849773" y="3694101"/>
            <a:ext cx="274656" cy="268632"/>
            <a:chOff x="9309369" y="-347"/>
            <a:chExt cx="274656" cy="2686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AA5B11D-EA12-4FA1-810A-071B92C30FA6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FA1AB3-400D-4FC1-9524-B88E541AC27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8506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850209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Tank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Heat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Transfer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3/3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계산 결과값 출력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계산 과정 및 결과를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My Data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저장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가입을 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경우 가능하지만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하지 않은 경우 불가능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(Line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Hydraulic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외에도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Pump Hydraulic, PSV Hydraulic,  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Pipe Heat Transfer, Tank Heat Transfer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에도 적용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65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FE997FB-389F-4D15-A9C5-EAE9F834B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41" y="1207919"/>
            <a:ext cx="6346785" cy="4704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CBC5EA-D883-44B2-924B-8F861594CF2B}"/>
              </a:ext>
            </a:extLst>
          </p:cNvPr>
          <p:cNvSpPr/>
          <p:nvPr/>
        </p:nvSpPr>
        <p:spPr>
          <a:xfrm>
            <a:off x="4184204" y="3626609"/>
            <a:ext cx="2864665" cy="141590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7078A5-112A-47D3-A532-B3BB2CC8FEEC}"/>
              </a:ext>
            </a:extLst>
          </p:cNvPr>
          <p:cNvGrpSpPr/>
          <p:nvPr/>
        </p:nvGrpSpPr>
        <p:grpSpPr>
          <a:xfrm>
            <a:off x="4029121" y="3429000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724E994-501A-4472-81E3-37AA19F0286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AFD4B0-BA77-4CDC-8769-5CD85F49B505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F26E5C-EEDD-401F-9986-724EDC404867}"/>
              </a:ext>
            </a:extLst>
          </p:cNvPr>
          <p:cNvGrpSpPr/>
          <p:nvPr/>
        </p:nvGrpSpPr>
        <p:grpSpPr>
          <a:xfrm>
            <a:off x="5792766" y="5105462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A6A56C6-3B18-47B4-AB32-B900258571E5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6AB960-DD56-45FE-9723-A040A4B89F7F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561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999353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Calculation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버튼을 누르면 다이얼 로그창이 닫힘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Simple Calculation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제외한 모든 계산 기능에 모두 적용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66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8655EB5-9244-4680-8C71-9E2C0088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73" y="1369196"/>
            <a:ext cx="6054716" cy="446954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963E4E9-1C8F-4D04-AB63-4CE63C7801F5}"/>
              </a:ext>
            </a:extLst>
          </p:cNvPr>
          <p:cNvGrpSpPr/>
          <p:nvPr/>
        </p:nvGrpSpPr>
        <p:grpSpPr>
          <a:xfrm>
            <a:off x="3798301" y="4210235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6A79789-FCB0-4CBD-9CBE-B97D2E0D80D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0BDDA5-DDDB-48A2-AA0B-F1C0198BF996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839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565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MyPage_Mydata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1/6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저장한 데이터 자세히 보기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저장한 데이터 삭제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My Data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67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D76B542-06CC-47BE-BE9F-0B4FA596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6" y="1406001"/>
            <a:ext cx="6016451" cy="446213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E57C1B2-5ED3-4D46-9716-657D2B712221}"/>
              </a:ext>
            </a:extLst>
          </p:cNvPr>
          <p:cNvGrpSpPr/>
          <p:nvPr/>
        </p:nvGrpSpPr>
        <p:grpSpPr>
          <a:xfrm>
            <a:off x="6067422" y="3253223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0C3DABC-AC76-4DD7-9532-B06084A3249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AD342F-CF70-494B-90C8-8991057B85E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BB3684-BA3C-4EBC-A8D0-9ACD32EF7621}"/>
              </a:ext>
            </a:extLst>
          </p:cNvPr>
          <p:cNvGrpSpPr/>
          <p:nvPr/>
        </p:nvGrpSpPr>
        <p:grpSpPr>
          <a:xfrm>
            <a:off x="6475761" y="3253223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55834A9-520A-4762-81A6-61628A669DC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7AEA4C-9C09-401E-80D4-F35F955C015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620A31-BC70-4168-8FA1-8F4FC0A86C47}"/>
              </a:ext>
            </a:extLst>
          </p:cNvPr>
          <p:cNvGrpSpPr/>
          <p:nvPr/>
        </p:nvGrpSpPr>
        <p:grpSpPr>
          <a:xfrm>
            <a:off x="1443903" y="3246201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04A40BA-0410-4028-A17C-12E497273E72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29D58C-2F60-40F5-A338-0B54FFF3804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74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786965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메뉴 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3/4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5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EC5E468-D6AB-4D0D-B2F0-A66AEDD56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57" y="1393751"/>
            <a:ext cx="62293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5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47460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MyPage_Mydata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2/6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Line Hydraulic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을 계산한 데이터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68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15F452E-34C4-4B43-81E2-D316D3C60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50" y="1367022"/>
            <a:ext cx="6147626" cy="453662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2E0B0BA-0B5D-4861-9E90-4BDF9F5F7D52}"/>
              </a:ext>
            </a:extLst>
          </p:cNvPr>
          <p:cNvGrpSpPr/>
          <p:nvPr/>
        </p:nvGrpSpPr>
        <p:grpSpPr>
          <a:xfrm>
            <a:off x="4691383" y="2214536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E2BA3-F754-409A-8F59-B264B7A0D09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F189E2-E2A7-4FA3-80B2-B8984D85930A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9197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17325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MyPage_Mydata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3/6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Pump Hydraulic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을 계산한 데이터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1/2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69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9F638A2-0DA1-45E8-A90B-4DD7B90F6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39" y="1541192"/>
            <a:ext cx="5901154" cy="433434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8290206-5554-4270-B9DA-014AF4AEB28E}"/>
              </a:ext>
            </a:extLst>
          </p:cNvPr>
          <p:cNvGrpSpPr/>
          <p:nvPr/>
        </p:nvGrpSpPr>
        <p:grpSpPr>
          <a:xfrm>
            <a:off x="4460564" y="2267802"/>
            <a:ext cx="274656" cy="268632"/>
            <a:chOff x="9309369" y="-347"/>
            <a:chExt cx="274656" cy="2686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398BDFB-F3FF-4ABF-AFAA-293A51E6AE51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5BF4C6-BDDD-4A71-B753-EB0E5E86A01F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250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87406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MyPage_Mydata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4/6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Pump Hydraulic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을 계산한 데이터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2/2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70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F7DD97D-A083-4972-86D2-F835302DA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63" y="1464030"/>
            <a:ext cx="6029101" cy="447513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D64550-BEDA-49C4-B525-42CA52BADE3A}"/>
              </a:ext>
            </a:extLst>
          </p:cNvPr>
          <p:cNvGrpSpPr/>
          <p:nvPr/>
        </p:nvGrpSpPr>
        <p:grpSpPr>
          <a:xfrm>
            <a:off x="4460564" y="1930451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CB3B9C1-BF6A-4BE4-8EA2-D47AA2ED1A3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C7AEEA-02B5-4E7B-A14C-4AAF3D283F33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182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22923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MyPage_Mydata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5/6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Pipe Heat Transfer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계산한 데이터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71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265C5AC-B6C6-42E4-884C-151A04E89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54" y="1262173"/>
            <a:ext cx="6403065" cy="47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8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330179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MyPage_Mydata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6/6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Tank Heat Transfer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계산한 데이터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72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D4B05D6-64A6-4D5C-820D-2FE63C771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27" y="1237325"/>
            <a:ext cx="6460447" cy="480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678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5991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MyPage_FAQ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공개 된 것은 모든 회원이 볼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비공개는 빨간 테두리로 표시했으며 글을 올린 회원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볼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FAQ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경우에는 모든 회원들이 볼 수 있게 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73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80A1249-2EDF-4437-AFDA-079C84E17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4" y="1398465"/>
            <a:ext cx="6233013" cy="463835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5135279-B73F-4954-AC6A-BBE16E32F9FD}"/>
              </a:ext>
            </a:extLst>
          </p:cNvPr>
          <p:cNvGrpSpPr/>
          <p:nvPr/>
        </p:nvGrpSpPr>
        <p:grpSpPr>
          <a:xfrm>
            <a:off x="2693907" y="3294684"/>
            <a:ext cx="274656" cy="268632"/>
            <a:chOff x="9309369" y="-347"/>
            <a:chExt cx="274656" cy="2686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EA28F79-0094-4A3D-9108-A43E87559D1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737DAD-7A04-4176-B0D0-2D676CCDFAFF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D0E4E7-74A3-4A48-B8DE-A32394BEC77E}"/>
              </a:ext>
            </a:extLst>
          </p:cNvPr>
          <p:cNvGrpSpPr/>
          <p:nvPr/>
        </p:nvGrpSpPr>
        <p:grpSpPr>
          <a:xfrm>
            <a:off x="2693907" y="4465904"/>
            <a:ext cx="274656" cy="268632"/>
            <a:chOff x="9309369" y="-347"/>
            <a:chExt cx="274656" cy="268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413BE5-6921-410C-B96C-D28167C01ECE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D06880-6936-4352-8620-5773BD30D024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717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38696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회원정보 변경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정보변경을 누르면 가입완료 확인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비밀번호와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확인이 일치하지 않거나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비빌번호가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숫자와 영문자로 조합하지 않을 경우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경고창으로 이동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(13Page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74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6A31E49-A3F2-472E-8F2E-12D154A73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68" y="1338262"/>
            <a:ext cx="6089342" cy="45155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B65483B-C855-47F5-8A58-D68C1FC98AD7}"/>
              </a:ext>
            </a:extLst>
          </p:cNvPr>
          <p:cNvSpPr/>
          <p:nvPr/>
        </p:nvSpPr>
        <p:spPr>
          <a:xfrm>
            <a:off x="4432778" y="2525778"/>
            <a:ext cx="1834857" cy="226816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199142-73DB-412B-BE3B-1E964B71D558}"/>
              </a:ext>
            </a:extLst>
          </p:cNvPr>
          <p:cNvGrpSpPr/>
          <p:nvPr/>
        </p:nvGrpSpPr>
        <p:grpSpPr>
          <a:xfrm>
            <a:off x="4277695" y="2328169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F10C76C-F4DB-4795-861E-99CB6AD02D8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8695CD-C2A3-4E02-A4DE-D42FED7FED3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C6557C-F52D-4854-AF04-AD19300B4F87}"/>
              </a:ext>
            </a:extLst>
          </p:cNvPr>
          <p:cNvGrpSpPr/>
          <p:nvPr/>
        </p:nvGrpSpPr>
        <p:grpSpPr>
          <a:xfrm>
            <a:off x="4158122" y="5034571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EC89297-4CAF-44D6-B962-4A07778D8A9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24CCD4-9E3F-4CEB-B1CF-7D583DA6591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6014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315451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회원정보 변경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확인 버튼을 누르면 다이얼로그 창이 닫힌다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75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1734879-34F4-4C95-997A-A75262F1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01" y="1315324"/>
            <a:ext cx="6328767" cy="468598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3047C9-9F24-4140-A7F6-AE845AB3D55F}"/>
              </a:ext>
            </a:extLst>
          </p:cNvPr>
          <p:cNvGrpSpPr/>
          <p:nvPr/>
        </p:nvGrpSpPr>
        <p:grpSpPr>
          <a:xfrm>
            <a:off x="3931466" y="4272378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2928C26-477F-4A27-9B08-318F74B5626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E912A2-18E1-4409-A06D-AAEFF4F49D0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6841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50233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회원정보 변경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3/3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확인 버튼을 누르면 다이얼로그 창이 닫힌다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76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509B64E-7323-4388-8F6E-060EA2294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70" y="1354816"/>
            <a:ext cx="6227650" cy="46376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9D4D768-216D-4404-B07C-EF87F2883497}"/>
              </a:ext>
            </a:extLst>
          </p:cNvPr>
          <p:cNvGrpSpPr/>
          <p:nvPr/>
        </p:nvGrpSpPr>
        <p:grpSpPr>
          <a:xfrm>
            <a:off x="3931466" y="4272378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F5F552E-F677-44C4-A0DB-D449F8263F4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345FBF-D230-4CCC-A8C8-93C0ED67EBAE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73259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022432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회원탈퇴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Agree,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Disagree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둘 중 하나 체크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번에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Disagree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체크할 경우 버튼만 둘러지고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아무 작동이 안 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77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6475F13-F60C-40AF-BC3D-3B30ECD04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91" y="1396245"/>
            <a:ext cx="6199110" cy="45985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A87C3C-3AC2-48CF-A81E-E7875A768354}"/>
              </a:ext>
            </a:extLst>
          </p:cNvPr>
          <p:cNvSpPr/>
          <p:nvPr/>
        </p:nvSpPr>
        <p:spPr>
          <a:xfrm>
            <a:off x="4153265" y="4161413"/>
            <a:ext cx="2132125" cy="26828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E804C4-87BD-4D85-9801-75B833964425}"/>
              </a:ext>
            </a:extLst>
          </p:cNvPr>
          <p:cNvGrpSpPr/>
          <p:nvPr/>
        </p:nvGrpSpPr>
        <p:grpSpPr>
          <a:xfrm>
            <a:off x="4011365" y="4032681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E595B62-9D51-416F-8168-277554121FD3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99571-7086-4A4B-A4CB-32D2C265A52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53547E-E754-464E-9704-5D4C83AA8659}"/>
              </a:ext>
            </a:extLst>
          </p:cNvPr>
          <p:cNvGrpSpPr/>
          <p:nvPr/>
        </p:nvGrpSpPr>
        <p:grpSpPr>
          <a:xfrm>
            <a:off x="4078318" y="4549066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810B77D-BC19-44CC-B21F-3AF359EE9C6C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36FBA2-C90C-42D5-8206-A2630469A3D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15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73144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메뉴 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4/4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6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EECD5B7-4C56-47F7-BDF6-847FBCBA9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9" y="1429056"/>
            <a:ext cx="6081144" cy="45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46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115075"/>
              </p:ext>
            </p:extLst>
          </p:nvPr>
        </p:nvGraphicFramePr>
        <p:xfrm>
          <a:off x="480753" y="39395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회원탈퇴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확인 버튼을 누르면 다이얼로그 창이 닫힌다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78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1BEEB40-4F57-4F22-981A-705810F82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62" y="1425698"/>
            <a:ext cx="6270780" cy="467945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A4BD78A-0EBF-44E0-B741-CBC5FF30446D}"/>
              </a:ext>
            </a:extLst>
          </p:cNvPr>
          <p:cNvGrpSpPr/>
          <p:nvPr/>
        </p:nvGrpSpPr>
        <p:grpSpPr>
          <a:xfrm>
            <a:off x="3958099" y="4130336"/>
            <a:ext cx="274656" cy="268632"/>
            <a:chOff x="9309369" y="-347"/>
            <a:chExt cx="274656" cy="2686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0075C8C-FB4E-4798-BB13-17D2A5A8557A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48AB6F-5F97-4130-AC3D-A11208283B2B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18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8556AECA-C8BD-4DD1-BAFD-3FE73C46F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978"/>
              </p:ext>
            </p:extLst>
          </p:nvPr>
        </p:nvGraphicFramePr>
        <p:xfrm>
          <a:off x="480753" y="354539"/>
          <a:ext cx="11173339" cy="606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3794495974"/>
                    </a:ext>
                  </a:extLst>
                </a:gridCol>
                <a:gridCol w="2435629">
                  <a:extLst>
                    <a:ext uri="{9D8B030D-6E8A-4147-A177-3AD203B41FA5}">
                      <a16:colId xmlns:a16="http://schemas.microsoft.com/office/drawing/2014/main" val="1871424319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25114564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62837244"/>
                    </a:ext>
                  </a:extLst>
                </a:gridCol>
                <a:gridCol w="1047897">
                  <a:extLst>
                    <a:ext uri="{9D8B030D-6E8A-4147-A177-3AD203B41FA5}">
                      <a16:colId xmlns:a16="http://schemas.microsoft.com/office/drawing/2014/main" val="30882837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89022518"/>
                    </a:ext>
                  </a:extLst>
                </a:gridCol>
                <a:gridCol w="1173063">
                  <a:extLst>
                    <a:ext uri="{9D8B030D-6E8A-4147-A177-3AD203B41FA5}">
                      <a16:colId xmlns:a16="http://schemas.microsoft.com/office/drawing/2014/main" val="2018028726"/>
                    </a:ext>
                  </a:extLst>
                </a:gridCol>
                <a:gridCol w="2493314">
                  <a:extLst>
                    <a:ext uri="{9D8B030D-6E8A-4147-A177-3AD203B41FA5}">
                      <a16:colId xmlns:a16="http://schemas.microsoft.com/office/drawing/2014/main" val="245185806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화면명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다이얼로그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 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2020.06.24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394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Engineering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Supporter Web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47941"/>
                  </a:ext>
                </a:extLst>
              </a:tr>
              <a:tr h="360000">
                <a:tc rowSpan="4" gridSpan="6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6892758"/>
                  </a:ext>
                </a:extLst>
              </a:tr>
              <a:tr h="342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ID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Password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입력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 Login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 되면서 다이얼 로그 창이 닫히고 본 화면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으로 돌아온다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ID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Password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입력하지 않거나   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일치하지 않을 경우 경고 다이얼로그가 올라간다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(13 page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다이얼로그로 변경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비밀번호 찾기 다이얼로그로 변경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  (11 Page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참고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3819716"/>
                  </a:ext>
                </a:extLst>
              </a:tr>
              <a:tr h="1260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Note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스토리보드의 텍스트들과 도형들의 크기는 본래 작성할  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웹보다 다를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04281"/>
                  </a:ext>
                </a:extLst>
              </a:tr>
              <a:tr h="342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Page 7 / 78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28233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94C279F-2B7E-4DA8-BB88-C878C9F93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6" y="1236371"/>
            <a:ext cx="6600825" cy="490537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95B324A-1795-45E1-A464-C1E772DBDB71}"/>
              </a:ext>
            </a:extLst>
          </p:cNvPr>
          <p:cNvGrpSpPr/>
          <p:nvPr/>
        </p:nvGrpSpPr>
        <p:grpSpPr>
          <a:xfrm>
            <a:off x="3330073" y="3253223"/>
            <a:ext cx="274656" cy="268632"/>
            <a:chOff x="9309369" y="-347"/>
            <a:chExt cx="274656" cy="2686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CE35E76-FD80-482E-8965-E8B372BE1697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AFFBB-9FE2-4CB9-BC3B-139BA4A4FE80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3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582B09-0BD1-4FCE-BCE5-3B2BA7648602}"/>
              </a:ext>
            </a:extLst>
          </p:cNvPr>
          <p:cNvGrpSpPr/>
          <p:nvPr/>
        </p:nvGrpSpPr>
        <p:grpSpPr>
          <a:xfrm>
            <a:off x="3339217" y="3825073"/>
            <a:ext cx="274656" cy="268632"/>
            <a:chOff x="9309369" y="-347"/>
            <a:chExt cx="274656" cy="268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4E7B10-3C7C-4B22-9B67-84ADF6224F64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A0EC0E-6338-4590-9A59-73727574D937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4EDAA8-8D84-4CE6-B7D4-F598123CE5E3}"/>
              </a:ext>
            </a:extLst>
          </p:cNvPr>
          <p:cNvGrpSpPr/>
          <p:nvPr/>
        </p:nvGrpSpPr>
        <p:grpSpPr>
          <a:xfrm>
            <a:off x="3458257" y="4241012"/>
            <a:ext cx="274656" cy="268632"/>
            <a:chOff x="9309369" y="-347"/>
            <a:chExt cx="274656" cy="2686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8F0DF9B-2822-4B82-A234-8CFE53FCB26D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8CFB97-BAB1-4E6D-A2B6-1B067A2119B2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40C31D-0C5C-4B4E-98B8-6781D2793116}"/>
              </a:ext>
            </a:extLst>
          </p:cNvPr>
          <p:cNvGrpSpPr/>
          <p:nvPr/>
        </p:nvGrpSpPr>
        <p:grpSpPr>
          <a:xfrm>
            <a:off x="4567002" y="4233990"/>
            <a:ext cx="274656" cy="268632"/>
            <a:chOff x="9309369" y="-347"/>
            <a:chExt cx="274656" cy="26863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49D004F-F26B-48D6-9ECE-03B5D2DDF0BB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19F8EC-2976-4F56-A6C8-D9735D527D99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4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9FF3D4-1F96-47E4-BDEC-A32FCD02E517}"/>
              </a:ext>
            </a:extLst>
          </p:cNvPr>
          <p:cNvGrpSpPr/>
          <p:nvPr/>
        </p:nvGrpSpPr>
        <p:grpSpPr>
          <a:xfrm>
            <a:off x="3453685" y="4775440"/>
            <a:ext cx="274656" cy="268632"/>
            <a:chOff x="9309369" y="-347"/>
            <a:chExt cx="274656" cy="26863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04895F-410E-4B07-96E7-23DEB62E860F}"/>
                </a:ext>
              </a:extLst>
            </p:cNvPr>
            <p:cNvSpPr/>
            <p:nvPr/>
          </p:nvSpPr>
          <p:spPr>
            <a:xfrm>
              <a:off x="9309369" y="0"/>
              <a:ext cx="265512" cy="2682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D3F5A6-075B-4186-B148-3FCC9890B24D}"/>
                </a:ext>
              </a:extLst>
            </p:cNvPr>
            <p:cNvSpPr txBox="1"/>
            <p:nvPr/>
          </p:nvSpPr>
          <p:spPr>
            <a:xfrm>
              <a:off x="9318513" y="-347"/>
              <a:ext cx="265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154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5510</Words>
  <Application>Microsoft Office PowerPoint</Application>
  <PresentationFormat>와이드스크린</PresentationFormat>
  <Paragraphs>1642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509</cp:revision>
  <dcterms:created xsi:type="dcterms:W3CDTF">2020-06-16T12:40:08Z</dcterms:created>
  <dcterms:modified xsi:type="dcterms:W3CDTF">2020-06-28T05:31:28Z</dcterms:modified>
</cp:coreProperties>
</file>